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337" r:id="rId2"/>
    <p:sldId id="322" r:id="rId3"/>
    <p:sldId id="325" r:id="rId4"/>
    <p:sldId id="326" r:id="rId5"/>
    <p:sldId id="349" r:id="rId6"/>
    <p:sldId id="352" r:id="rId7"/>
    <p:sldId id="351" r:id="rId8"/>
    <p:sldId id="328" r:id="rId9"/>
    <p:sldId id="323" r:id="rId10"/>
    <p:sldId id="341" r:id="rId11"/>
    <p:sldId id="344" r:id="rId12"/>
    <p:sldId id="342" r:id="rId13"/>
    <p:sldId id="345" r:id="rId14"/>
    <p:sldId id="356" r:id="rId15"/>
    <p:sldId id="353" r:id="rId16"/>
    <p:sldId id="354" r:id="rId17"/>
    <p:sldId id="355" r:id="rId18"/>
    <p:sldId id="361" r:id="rId19"/>
    <p:sldId id="362" r:id="rId20"/>
    <p:sldId id="358" r:id="rId21"/>
    <p:sldId id="363" r:id="rId22"/>
    <p:sldId id="359" r:id="rId23"/>
    <p:sldId id="360" r:id="rId24"/>
    <p:sldId id="364" r:id="rId25"/>
    <p:sldId id="365" r:id="rId26"/>
    <p:sldId id="369" r:id="rId27"/>
    <p:sldId id="368" r:id="rId28"/>
    <p:sldId id="366" r:id="rId29"/>
    <p:sldId id="367" r:id="rId30"/>
    <p:sldId id="370" r:id="rId31"/>
    <p:sldId id="371" r:id="rId32"/>
    <p:sldId id="372" r:id="rId33"/>
    <p:sldId id="374" r:id="rId34"/>
    <p:sldId id="375" r:id="rId35"/>
    <p:sldId id="346" r:id="rId36"/>
    <p:sldId id="397" r:id="rId37"/>
    <p:sldId id="379" r:id="rId38"/>
    <p:sldId id="380" r:id="rId39"/>
    <p:sldId id="381" r:id="rId40"/>
    <p:sldId id="382" r:id="rId41"/>
    <p:sldId id="385" r:id="rId42"/>
    <p:sldId id="398" r:id="rId43"/>
    <p:sldId id="387" r:id="rId44"/>
    <p:sldId id="383" r:id="rId45"/>
    <p:sldId id="384" r:id="rId46"/>
    <p:sldId id="389" r:id="rId47"/>
    <p:sldId id="386" r:id="rId48"/>
    <p:sldId id="390" r:id="rId49"/>
    <p:sldId id="399" r:id="rId50"/>
    <p:sldId id="391" r:id="rId51"/>
    <p:sldId id="392" r:id="rId52"/>
    <p:sldId id="393" r:id="rId53"/>
    <p:sldId id="394" r:id="rId54"/>
    <p:sldId id="395" r:id="rId55"/>
    <p:sldId id="396" r:id="rId56"/>
    <p:sldId id="400" r:id="rId57"/>
    <p:sldId id="401" r:id="rId58"/>
    <p:sldId id="402" r:id="rId59"/>
    <p:sldId id="403" r:id="rId60"/>
    <p:sldId id="404" r:id="rId61"/>
    <p:sldId id="405" r:id="rId62"/>
    <p:sldId id="406" r:id="rId63"/>
    <p:sldId id="409" r:id="rId64"/>
    <p:sldId id="408" r:id="rId65"/>
    <p:sldId id="410" r:id="rId66"/>
    <p:sldId id="412" r:id="rId67"/>
    <p:sldId id="411" r:id="rId68"/>
    <p:sldId id="413" r:id="rId69"/>
    <p:sldId id="415" r:id="rId70"/>
    <p:sldId id="414" r:id="rId71"/>
    <p:sldId id="417" r:id="rId72"/>
    <p:sldId id="416" r:id="rId73"/>
    <p:sldId id="418" r:id="rId74"/>
    <p:sldId id="419" r:id="rId75"/>
    <p:sldId id="420" r:id="rId76"/>
    <p:sldId id="421" r:id="rId77"/>
    <p:sldId id="422" r:id="rId78"/>
    <p:sldId id="423" r:id="rId79"/>
    <p:sldId id="424" r:id="rId80"/>
    <p:sldId id="425" r:id="rId81"/>
    <p:sldId id="426" r:id="rId82"/>
    <p:sldId id="427" r:id="rId83"/>
    <p:sldId id="428" r:id="rId84"/>
    <p:sldId id="429" r:id="rId85"/>
    <p:sldId id="430" r:id="rId86"/>
    <p:sldId id="431" r:id="rId87"/>
    <p:sldId id="432" r:id="rId88"/>
    <p:sldId id="433" r:id="rId89"/>
    <p:sldId id="43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333B"/>
    <a:srgbClr val="E72236"/>
    <a:srgbClr val="70AD47"/>
    <a:srgbClr val="0082FF"/>
    <a:srgbClr val="FF9F1B"/>
    <a:srgbClr val="8447AD"/>
    <a:srgbClr val="7F908D"/>
    <a:srgbClr val="2486DE"/>
    <a:srgbClr val="488ABD"/>
    <a:srgbClr val="6D8E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970"/>
    <p:restoredTop sz="94598"/>
  </p:normalViewPr>
  <p:slideViewPr>
    <p:cSldViewPr snapToGrid="0" snapToObjects="1">
      <p:cViewPr>
        <p:scale>
          <a:sx n="75" d="100"/>
          <a:sy n="75" d="100"/>
        </p:scale>
        <p:origin x="-1432" y="-400"/>
      </p:cViewPr>
      <p:guideLst>
        <p:guide orient="horz" pos="1720"/>
        <p:guide pos="3839"/>
      </p:guideLst>
    </p:cSldViewPr>
  </p:slideViewPr>
  <p:notesTextViewPr>
    <p:cViewPr>
      <p:scale>
        <a:sx n="1" d="1"/>
        <a:sy n="1" d="1"/>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interSettings" Target="printerSettings/printerSettings1.bin"/><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630F61-8360-0342-BD83-0E845DE847B4}" type="doc">
      <dgm:prSet loTypeId="urn:microsoft.com/office/officeart/2005/8/layout/cycle7" loCatId="" qsTypeId="urn:microsoft.com/office/officeart/2005/8/quickstyle/simple4" qsCatId="simple" csTypeId="urn:microsoft.com/office/officeart/2005/8/colors/accent3_2" csCatId="accent3" phldr="1"/>
      <dgm:spPr/>
      <dgm:t>
        <a:bodyPr/>
        <a:lstStyle/>
        <a:p>
          <a:endParaRPr lang="en-US"/>
        </a:p>
      </dgm:t>
    </dgm:pt>
    <dgm:pt modelId="{A77A62EB-E675-E940-84C0-043968CC1E33}">
      <dgm:prSet phldrT="[Text]" custT="1"/>
      <dgm:spPr>
        <a:noFill/>
        <a:ln>
          <a:noFill/>
        </a:ln>
      </dgm:spPr>
      <dgm:t>
        <a:bodyPr/>
        <a:lstStyle/>
        <a:p>
          <a:pPr>
            <a:spcAft>
              <a:spcPts val="0"/>
            </a:spcAft>
          </a:pPr>
          <a:r>
            <a:rPr lang="en-US" sz="3200" b="0" i="0" dirty="0" smtClean="0">
              <a:solidFill>
                <a:srgbClr val="FF9F1B"/>
              </a:solidFill>
              <a:latin typeface="Nexa Heavy"/>
              <a:cs typeface="Nexa Heavy"/>
            </a:rPr>
            <a:t>WHY?</a:t>
          </a:r>
          <a:r>
            <a:rPr lang="en-US" sz="2400" b="0" i="0" dirty="0" smtClean="0">
              <a:solidFill>
                <a:srgbClr val="FF9F1B"/>
              </a:solidFill>
              <a:latin typeface="Nexa Heavy"/>
              <a:cs typeface="Nexa Heavy"/>
            </a:rPr>
            <a:t> </a:t>
          </a:r>
        </a:p>
        <a:p>
          <a:pPr>
            <a:spcAft>
              <a:spcPct val="35000"/>
            </a:spcAft>
          </a:pPr>
          <a:r>
            <a:rPr lang="en-US" sz="2400" dirty="0" smtClean="0">
              <a:solidFill>
                <a:schemeClr val="tx1"/>
              </a:solidFill>
              <a:latin typeface="Roboto Light"/>
              <a:cs typeface="Roboto Light"/>
            </a:rPr>
            <a:t>(Hypothesis)</a:t>
          </a:r>
          <a:endParaRPr lang="en-US" sz="2400" dirty="0">
            <a:solidFill>
              <a:schemeClr val="tx1"/>
            </a:solidFill>
            <a:latin typeface="Roboto Light"/>
            <a:cs typeface="Roboto Light"/>
          </a:endParaRPr>
        </a:p>
      </dgm:t>
    </dgm:pt>
    <dgm:pt modelId="{34A33481-5141-C443-AB8A-EE41A89DB2D6}" type="parTrans" cxnId="{61C82601-7FF5-9346-A5F0-DB46EDE60560}">
      <dgm:prSet/>
      <dgm:spPr/>
      <dgm:t>
        <a:bodyPr/>
        <a:lstStyle/>
        <a:p>
          <a:endParaRPr lang="en-US" sz="2400">
            <a:solidFill>
              <a:schemeClr val="tx1"/>
            </a:solidFill>
            <a:latin typeface="Roboto Light"/>
            <a:cs typeface="Roboto Light"/>
          </a:endParaRPr>
        </a:p>
      </dgm:t>
    </dgm:pt>
    <dgm:pt modelId="{DAA23BEC-05DB-F744-B657-7A77C7F85A97}" type="sibTrans" cxnId="{61C82601-7FF5-9346-A5F0-DB46EDE60560}">
      <dgm:prSet custT="1"/>
      <dgm:spPr/>
      <dgm:t>
        <a:bodyPr/>
        <a:lstStyle/>
        <a:p>
          <a:endParaRPr lang="en-US" sz="2000">
            <a:solidFill>
              <a:schemeClr val="tx1"/>
            </a:solidFill>
            <a:latin typeface="Roboto Light"/>
            <a:cs typeface="Roboto Light"/>
          </a:endParaRPr>
        </a:p>
      </dgm:t>
    </dgm:pt>
    <dgm:pt modelId="{63D9D87A-E44A-9E4B-8CC6-8928D85C826A}">
      <dgm:prSet phldrT="[Text]" custT="1"/>
      <dgm:spPr>
        <a:noFill/>
        <a:ln>
          <a:noFill/>
        </a:ln>
      </dgm:spPr>
      <dgm:t>
        <a:bodyPr/>
        <a:lstStyle/>
        <a:p>
          <a:pPr>
            <a:spcAft>
              <a:spcPts val="0"/>
            </a:spcAft>
          </a:pPr>
          <a:r>
            <a:rPr lang="en-US" sz="3200" b="0" i="0" dirty="0" smtClean="0">
              <a:solidFill>
                <a:srgbClr val="7F908D"/>
              </a:solidFill>
              <a:latin typeface="Nexa Heavy"/>
              <a:cs typeface="Nexa Heavy"/>
            </a:rPr>
            <a:t>WHERE?</a:t>
          </a:r>
          <a:r>
            <a:rPr lang="en-US" sz="3200" b="0" i="0" dirty="0" smtClean="0">
              <a:solidFill>
                <a:schemeClr val="tx1"/>
              </a:solidFill>
              <a:latin typeface="Nexa Heavy"/>
              <a:cs typeface="Nexa Heavy"/>
            </a:rPr>
            <a:t> </a:t>
          </a:r>
          <a:r>
            <a:rPr lang="en-US" sz="2400" dirty="0" smtClean="0">
              <a:solidFill>
                <a:schemeClr val="tx1"/>
              </a:solidFill>
              <a:latin typeface="Roboto Light"/>
              <a:cs typeface="Roboto Light"/>
            </a:rPr>
            <a:t>(</a:t>
          </a:r>
          <a:r>
            <a:rPr lang="en-US" sz="2400" dirty="0" err="1" smtClean="0">
              <a:solidFill>
                <a:schemeClr val="tx1"/>
              </a:solidFill>
              <a:latin typeface="Roboto Light"/>
              <a:cs typeface="Roboto Light"/>
            </a:rPr>
            <a:t>Neuroanatomy</a:t>
          </a:r>
          <a:r>
            <a:rPr lang="en-US" sz="2400" dirty="0" smtClean="0">
              <a:solidFill>
                <a:schemeClr val="tx1"/>
              </a:solidFill>
              <a:latin typeface="Roboto Light"/>
              <a:cs typeface="Roboto Light"/>
            </a:rPr>
            <a:t>)</a:t>
          </a:r>
          <a:endParaRPr lang="en-US" sz="2400" dirty="0">
            <a:solidFill>
              <a:schemeClr val="tx1"/>
            </a:solidFill>
            <a:latin typeface="Roboto Light"/>
            <a:cs typeface="Roboto Light"/>
          </a:endParaRPr>
        </a:p>
      </dgm:t>
    </dgm:pt>
    <dgm:pt modelId="{38D315EA-9AB2-0A4F-87B7-25A02825E468}" type="parTrans" cxnId="{3EB4D4A9-B681-C540-AF7A-E638B385DA9D}">
      <dgm:prSet/>
      <dgm:spPr/>
      <dgm:t>
        <a:bodyPr/>
        <a:lstStyle/>
        <a:p>
          <a:endParaRPr lang="en-US" sz="2400">
            <a:solidFill>
              <a:schemeClr val="tx1"/>
            </a:solidFill>
            <a:latin typeface="Roboto Light"/>
            <a:cs typeface="Roboto Light"/>
          </a:endParaRPr>
        </a:p>
      </dgm:t>
    </dgm:pt>
    <dgm:pt modelId="{E2A498D5-F6A0-814C-ADDB-7DF93781E02D}" type="sibTrans" cxnId="{3EB4D4A9-B681-C540-AF7A-E638B385DA9D}">
      <dgm:prSet custT="1"/>
      <dgm:spPr/>
      <dgm:t>
        <a:bodyPr/>
        <a:lstStyle/>
        <a:p>
          <a:endParaRPr lang="en-US" sz="2000">
            <a:solidFill>
              <a:schemeClr val="tx1"/>
            </a:solidFill>
            <a:latin typeface="Roboto Light"/>
            <a:cs typeface="Roboto Light"/>
          </a:endParaRPr>
        </a:p>
      </dgm:t>
    </dgm:pt>
    <dgm:pt modelId="{FF8EDC66-8AF2-784C-B9B1-B1BA0628461E}">
      <dgm:prSet phldrT="[Text]" custT="1"/>
      <dgm:spPr>
        <a:noFill/>
        <a:ln>
          <a:noFill/>
        </a:ln>
      </dgm:spPr>
      <dgm:t>
        <a:bodyPr/>
        <a:lstStyle/>
        <a:p>
          <a:pPr>
            <a:spcAft>
              <a:spcPts val="0"/>
            </a:spcAft>
          </a:pPr>
          <a:r>
            <a:rPr lang="en-US" sz="3200" b="0" i="0" dirty="0" smtClean="0">
              <a:solidFill>
                <a:srgbClr val="7F908D"/>
              </a:solidFill>
              <a:latin typeface="Nexa Heavy"/>
              <a:cs typeface="Nexa Heavy"/>
            </a:rPr>
            <a:t>WHAT?</a:t>
          </a:r>
          <a:r>
            <a:rPr lang="en-US" sz="2400" dirty="0" smtClean="0">
              <a:solidFill>
                <a:srgbClr val="7F908D"/>
              </a:solidFill>
              <a:latin typeface="Roboto Light"/>
              <a:cs typeface="Roboto Light"/>
            </a:rPr>
            <a:t> </a:t>
          </a:r>
        </a:p>
        <a:p>
          <a:pPr>
            <a:spcAft>
              <a:spcPct val="35000"/>
            </a:spcAft>
          </a:pPr>
          <a:r>
            <a:rPr lang="en-US" sz="2400" dirty="0" smtClean="0">
              <a:solidFill>
                <a:schemeClr val="tx1"/>
              </a:solidFill>
              <a:latin typeface="Roboto Light"/>
              <a:cs typeface="Roboto Light"/>
            </a:rPr>
            <a:t>(</a:t>
          </a:r>
          <a:r>
            <a:rPr lang="en-US" sz="2400" dirty="0" err="1" smtClean="0">
              <a:solidFill>
                <a:schemeClr val="tx1"/>
              </a:solidFill>
              <a:latin typeface="Roboto Light"/>
              <a:cs typeface="Roboto Light"/>
            </a:rPr>
            <a:t>Behaviour</a:t>
          </a:r>
          <a:r>
            <a:rPr lang="en-US" sz="2400" dirty="0" smtClean="0">
              <a:solidFill>
                <a:schemeClr val="tx1"/>
              </a:solidFill>
              <a:latin typeface="Roboto Light"/>
              <a:cs typeface="Roboto Light"/>
            </a:rPr>
            <a:t>)</a:t>
          </a:r>
          <a:endParaRPr lang="en-US" sz="2400" dirty="0">
            <a:solidFill>
              <a:schemeClr val="tx1"/>
            </a:solidFill>
            <a:latin typeface="Roboto Light"/>
            <a:cs typeface="Roboto Light"/>
          </a:endParaRPr>
        </a:p>
      </dgm:t>
    </dgm:pt>
    <dgm:pt modelId="{FC7E5646-D766-E74F-BE1A-880AF9255E37}" type="parTrans" cxnId="{DA703F7B-36EE-744C-BF71-51095CA42FA5}">
      <dgm:prSet/>
      <dgm:spPr/>
      <dgm:t>
        <a:bodyPr/>
        <a:lstStyle/>
        <a:p>
          <a:endParaRPr lang="en-US" sz="2400">
            <a:solidFill>
              <a:schemeClr val="tx1"/>
            </a:solidFill>
            <a:latin typeface="Roboto Light"/>
            <a:cs typeface="Roboto Light"/>
          </a:endParaRPr>
        </a:p>
      </dgm:t>
    </dgm:pt>
    <dgm:pt modelId="{690533C0-D0AC-FA45-8660-21CE2BA7144A}" type="sibTrans" cxnId="{DA703F7B-36EE-744C-BF71-51095CA42FA5}">
      <dgm:prSet custT="1"/>
      <dgm:spPr/>
      <dgm:t>
        <a:bodyPr/>
        <a:lstStyle/>
        <a:p>
          <a:endParaRPr lang="en-US" sz="2000">
            <a:solidFill>
              <a:schemeClr val="tx1"/>
            </a:solidFill>
            <a:latin typeface="Roboto Light"/>
            <a:cs typeface="Roboto Light"/>
          </a:endParaRPr>
        </a:p>
      </dgm:t>
    </dgm:pt>
    <dgm:pt modelId="{49FDEA06-788A-B344-AEDD-539BAED58FD3}">
      <dgm:prSet phldrT="[Text]" custT="1"/>
      <dgm:spPr>
        <a:noFill/>
        <a:ln>
          <a:noFill/>
        </a:ln>
      </dgm:spPr>
      <dgm:t>
        <a:bodyPr/>
        <a:lstStyle/>
        <a:p>
          <a:pPr>
            <a:spcAft>
              <a:spcPts val="0"/>
            </a:spcAft>
          </a:pPr>
          <a:r>
            <a:rPr lang="en-US" sz="3200" b="0" i="0" dirty="0" smtClean="0">
              <a:solidFill>
                <a:srgbClr val="0082FF"/>
              </a:solidFill>
              <a:latin typeface="Nexa Heavy"/>
              <a:cs typeface="Nexa Heavy"/>
            </a:rPr>
            <a:t>HOW? </a:t>
          </a:r>
        </a:p>
        <a:p>
          <a:pPr>
            <a:spcAft>
              <a:spcPct val="35000"/>
            </a:spcAft>
          </a:pPr>
          <a:r>
            <a:rPr lang="en-US" sz="2400" dirty="0" smtClean="0">
              <a:solidFill>
                <a:schemeClr val="tx1"/>
              </a:solidFill>
              <a:latin typeface="Roboto Light"/>
              <a:cs typeface="Roboto Light"/>
            </a:rPr>
            <a:t>(fMRI Study Design)</a:t>
          </a:r>
          <a:endParaRPr lang="en-US" sz="2400" dirty="0">
            <a:solidFill>
              <a:schemeClr val="tx1"/>
            </a:solidFill>
            <a:latin typeface="Roboto Light"/>
            <a:cs typeface="Roboto Light"/>
          </a:endParaRPr>
        </a:p>
      </dgm:t>
    </dgm:pt>
    <dgm:pt modelId="{5A1420E4-B985-8942-9E0B-384ADF30FB11}" type="parTrans" cxnId="{E960929B-A781-034F-92C8-39D172CFC50F}">
      <dgm:prSet/>
      <dgm:spPr/>
      <dgm:t>
        <a:bodyPr/>
        <a:lstStyle/>
        <a:p>
          <a:endParaRPr lang="en-US" sz="2400">
            <a:solidFill>
              <a:schemeClr val="tx1"/>
            </a:solidFill>
            <a:latin typeface="Roboto Light"/>
            <a:cs typeface="Roboto Light"/>
          </a:endParaRPr>
        </a:p>
      </dgm:t>
    </dgm:pt>
    <dgm:pt modelId="{07F96353-835D-6E4D-BC0C-BA944B43E86F}" type="sibTrans" cxnId="{E960929B-A781-034F-92C8-39D172CFC50F}">
      <dgm:prSet custT="1"/>
      <dgm:spPr/>
      <dgm:t>
        <a:bodyPr/>
        <a:lstStyle/>
        <a:p>
          <a:endParaRPr lang="en-US" sz="2000">
            <a:solidFill>
              <a:schemeClr val="tx1"/>
            </a:solidFill>
            <a:latin typeface="Roboto Light"/>
            <a:cs typeface="Roboto Light"/>
          </a:endParaRPr>
        </a:p>
      </dgm:t>
    </dgm:pt>
    <dgm:pt modelId="{08FAED60-BF5B-2544-AE8E-EAD910DCCAEE}" type="pres">
      <dgm:prSet presAssocID="{F4630F61-8360-0342-BD83-0E845DE847B4}" presName="Name0" presStyleCnt="0">
        <dgm:presLayoutVars>
          <dgm:dir/>
          <dgm:resizeHandles val="exact"/>
        </dgm:presLayoutVars>
      </dgm:prSet>
      <dgm:spPr/>
      <dgm:t>
        <a:bodyPr/>
        <a:lstStyle/>
        <a:p>
          <a:endParaRPr lang="en-US"/>
        </a:p>
      </dgm:t>
    </dgm:pt>
    <dgm:pt modelId="{377B5E6B-E5E6-6B45-833E-8A52E091D242}" type="pres">
      <dgm:prSet presAssocID="{A77A62EB-E675-E940-84C0-043968CC1E33}" presName="node" presStyleLbl="node1" presStyleIdx="0" presStyleCnt="4">
        <dgm:presLayoutVars>
          <dgm:bulletEnabled val="1"/>
        </dgm:presLayoutVars>
      </dgm:prSet>
      <dgm:spPr/>
      <dgm:t>
        <a:bodyPr/>
        <a:lstStyle/>
        <a:p>
          <a:endParaRPr lang="en-US"/>
        </a:p>
      </dgm:t>
    </dgm:pt>
    <dgm:pt modelId="{550B24BF-93E4-DD4B-8398-E10AE5639C29}" type="pres">
      <dgm:prSet presAssocID="{DAA23BEC-05DB-F744-B657-7A77C7F85A97}" presName="sibTrans" presStyleLbl="sibTrans2D1" presStyleIdx="0" presStyleCnt="4"/>
      <dgm:spPr/>
      <dgm:t>
        <a:bodyPr/>
        <a:lstStyle/>
        <a:p>
          <a:endParaRPr lang="en-US"/>
        </a:p>
      </dgm:t>
    </dgm:pt>
    <dgm:pt modelId="{16D8AF63-8236-994D-82DB-0B71931B71F6}" type="pres">
      <dgm:prSet presAssocID="{DAA23BEC-05DB-F744-B657-7A77C7F85A97}" presName="connectorText" presStyleLbl="sibTrans2D1" presStyleIdx="0" presStyleCnt="4"/>
      <dgm:spPr/>
      <dgm:t>
        <a:bodyPr/>
        <a:lstStyle/>
        <a:p>
          <a:endParaRPr lang="en-US"/>
        </a:p>
      </dgm:t>
    </dgm:pt>
    <dgm:pt modelId="{E8F63897-1ABB-004F-971B-0C9FF2549D12}" type="pres">
      <dgm:prSet presAssocID="{63D9D87A-E44A-9E4B-8CC6-8928D85C826A}" presName="node" presStyleLbl="node1" presStyleIdx="1" presStyleCnt="4" custScaleX="126211">
        <dgm:presLayoutVars>
          <dgm:bulletEnabled val="1"/>
        </dgm:presLayoutVars>
      </dgm:prSet>
      <dgm:spPr/>
      <dgm:t>
        <a:bodyPr/>
        <a:lstStyle/>
        <a:p>
          <a:endParaRPr lang="en-US"/>
        </a:p>
      </dgm:t>
    </dgm:pt>
    <dgm:pt modelId="{73C0F6FB-D6DE-484E-9F44-5F94655D4F3D}" type="pres">
      <dgm:prSet presAssocID="{E2A498D5-F6A0-814C-ADDB-7DF93781E02D}" presName="sibTrans" presStyleLbl="sibTrans2D1" presStyleIdx="1" presStyleCnt="4"/>
      <dgm:spPr/>
      <dgm:t>
        <a:bodyPr/>
        <a:lstStyle/>
        <a:p>
          <a:endParaRPr lang="en-US"/>
        </a:p>
      </dgm:t>
    </dgm:pt>
    <dgm:pt modelId="{358F8CE0-DAE0-8C41-8DE3-D414259D1755}" type="pres">
      <dgm:prSet presAssocID="{E2A498D5-F6A0-814C-ADDB-7DF93781E02D}" presName="connectorText" presStyleLbl="sibTrans2D1" presStyleIdx="1" presStyleCnt="4"/>
      <dgm:spPr/>
      <dgm:t>
        <a:bodyPr/>
        <a:lstStyle/>
        <a:p>
          <a:endParaRPr lang="en-US"/>
        </a:p>
      </dgm:t>
    </dgm:pt>
    <dgm:pt modelId="{2FD50809-9414-134B-ACC9-69C1A9581D3E}" type="pres">
      <dgm:prSet presAssocID="{49FDEA06-788A-B344-AEDD-539BAED58FD3}" presName="node" presStyleLbl="node1" presStyleIdx="2" presStyleCnt="4" custScaleX="151352">
        <dgm:presLayoutVars>
          <dgm:bulletEnabled val="1"/>
        </dgm:presLayoutVars>
      </dgm:prSet>
      <dgm:spPr/>
      <dgm:t>
        <a:bodyPr/>
        <a:lstStyle/>
        <a:p>
          <a:endParaRPr lang="en-US"/>
        </a:p>
      </dgm:t>
    </dgm:pt>
    <dgm:pt modelId="{9061D5C2-30E6-C54E-827C-5B539D8E4F22}" type="pres">
      <dgm:prSet presAssocID="{07F96353-835D-6E4D-BC0C-BA944B43E86F}" presName="sibTrans" presStyleLbl="sibTrans2D1" presStyleIdx="2" presStyleCnt="4"/>
      <dgm:spPr/>
      <dgm:t>
        <a:bodyPr/>
        <a:lstStyle/>
        <a:p>
          <a:endParaRPr lang="en-US"/>
        </a:p>
      </dgm:t>
    </dgm:pt>
    <dgm:pt modelId="{5AF63FC2-6127-6C47-A559-62E183BB00DB}" type="pres">
      <dgm:prSet presAssocID="{07F96353-835D-6E4D-BC0C-BA944B43E86F}" presName="connectorText" presStyleLbl="sibTrans2D1" presStyleIdx="2" presStyleCnt="4"/>
      <dgm:spPr/>
      <dgm:t>
        <a:bodyPr/>
        <a:lstStyle/>
        <a:p>
          <a:endParaRPr lang="en-US"/>
        </a:p>
      </dgm:t>
    </dgm:pt>
    <dgm:pt modelId="{A837331F-4278-D647-B037-1F6DC9E88226}" type="pres">
      <dgm:prSet presAssocID="{FF8EDC66-8AF2-784C-B9B1-B1BA0628461E}" presName="node" presStyleLbl="node1" presStyleIdx="3" presStyleCnt="4">
        <dgm:presLayoutVars>
          <dgm:bulletEnabled val="1"/>
        </dgm:presLayoutVars>
      </dgm:prSet>
      <dgm:spPr/>
      <dgm:t>
        <a:bodyPr/>
        <a:lstStyle/>
        <a:p>
          <a:endParaRPr lang="en-US"/>
        </a:p>
      </dgm:t>
    </dgm:pt>
    <dgm:pt modelId="{8A95C5FD-3AC0-A34A-9BB0-94B438C04E54}" type="pres">
      <dgm:prSet presAssocID="{690533C0-D0AC-FA45-8660-21CE2BA7144A}" presName="sibTrans" presStyleLbl="sibTrans2D1" presStyleIdx="3" presStyleCnt="4"/>
      <dgm:spPr/>
      <dgm:t>
        <a:bodyPr/>
        <a:lstStyle/>
        <a:p>
          <a:endParaRPr lang="en-US"/>
        </a:p>
      </dgm:t>
    </dgm:pt>
    <dgm:pt modelId="{64C742CF-EB63-DE4F-9467-D9A8153D1245}" type="pres">
      <dgm:prSet presAssocID="{690533C0-D0AC-FA45-8660-21CE2BA7144A}" presName="connectorText" presStyleLbl="sibTrans2D1" presStyleIdx="3" presStyleCnt="4"/>
      <dgm:spPr/>
      <dgm:t>
        <a:bodyPr/>
        <a:lstStyle/>
        <a:p>
          <a:endParaRPr lang="en-US"/>
        </a:p>
      </dgm:t>
    </dgm:pt>
  </dgm:ptLst>
  <dgm:cxnLst>
    <dgm:cxn modelId="{319F0E8B-F88D-8046-8E74-3D59F9295A95}" type="presOf" srcId="{49FDEA06-788A-B344-AEDD-539BAED58FD3}" destId="{2FD50809-9414-134B-ACC9-69C1A9581D3E}" srcOrd="0" destOrd="0" presId="urn:microsoft.com/office/officeart/2005/8/layout/cycle7"/>
    <dgm:cxn modelId="{860CE8D1-FAA1-AF4F-83DE-0F12FCE52940}" type="presOf" srcId="{E2A498D5-F6A0-814C-ADDB-7DF93781E02D}" destId="{358F8CE0-DAE0-8C41-8DE3-D414259D1755}" srcOrd="1" destOrd="0" presId="urn:microsoft.com/office/officeart/2005/8/layout/cycle7"/>
    <dgm:cxn modelId="{CDA3751D-2816-FF4B-B3E7-B5842EB38C1B}" type="presOf" srcId="{A77A62EB-E675-E940-84C0-043968CC1E33}" destId="{377B5E6B-E5E6-6B45-833E-8A52E091D242}" srcOrd="0" destOrd="0" presId="urn:microsoft.com/office/officeart/2005/8/layout/cycle7"/>
    <dgm:cxn modelId="{3EB4D4A9-B681-C540-AF7A-E638B385DA9D}" srcId="{F4630F61-8360-0342-BD83-0E845DE847B4}" destId="{63D9D87A-E44A-9E4B-8CC6-8928D85C826A}" srcOrd="1" destOrd="0" parTransId="{38D315EA-9AB2-0A4F-87B7-25A02825E468}" sibTransId="{E2A498D5-F6A0-814C-ADDB-7DF93781E02D}"/>
    <dgm:cxn modelId="{C4B79219-16A4-F747-BF00-DE1792D8D934}" type="presOf" srcId="{F4630F61-8360-0342-BD83-0E845DE847B4}" destId="{08FAED60-BF5B-2544-AE8E-EAD910DCCAEE}" srcOrd="0" destOrd="0" presId="urn:microsoft.com/office/officeart/2005/8/layout/cycle7"/>
    <dgm:cxn modelId="{E960929B-A781-034F-92C8-39D172CFC50F}" srcId="{F4630F61-8360-0342-BD83-0E845DE847B4}" destId="{49FDEA06-788A-B344-AEDD-539BAED58FD3}" srcOrd="2" destOrd="0" parTransId="{5A1420E4-B985-8942-9E0B-384ADF30FB11}" sibTransId="{07F96353-835D-6E4D-BC0C-BA944B43E86F}"/>
    <dgm:cxn modelId="{EC444B41-0BE0-CD40-A48F-59B8D1241BDF}" type="presOf" srcId="{DAA23BEC-05DB-F744-B657-7A77C7F85A97}" destId="{550B24BF-93E4-DD4B-8398-E10AE5639C29}" srcOrd="0" destOrd="0" presId="urn:microsoft.com/office/officeart/2005/8/layout/cycle7"/>
    <dgm:cxn modelId="{62FF557E-9CCE-D949-97E3-157A909D1AEB}" type="presOf" srcId="{690533C0-D0AC-FA45-8660-21CE2BA7144A}" destId="{64C742CF-EB63-DE4F-9467-D9A8153D1245}" srcOrd="1" destOrd="0" presId="urn:microsoft.com/office/officeart/2005/8/layout/cycle7"/>
    <dgm:cxn modelId="{43236D7A-5968-DA4D-AE77-932CCEED1577}" type="presOf" srcId="{690533C0-D0AC-FA45-8660-21CE2BA7144A}" destId="{8A95C5FD-3AC0-A34A-9BB0-94B438C04E54}" srcOrd="0" destOrd="0" presId="urn:microsoft.com/office/officeart/2005/8/layout/cycle7"/>
    <dgm:cxn modelId="{38D0EFF8-F65F-654E-8A00-8CF4B7EC8364}" type="presOf" srcId="{07F96353-835D-6E4D-BC0C-BA944B43E86F}" destId="{5AF63FC2-6127-6C47-A559-62E183BB00DB}" srcOrd="1" destOrd="0" presId="urn:microsoft.com/office/officeart/2005/8/layout/cycle7"/>
    <dgm:cxn modelId="{953B79BF-DDD6-9343-8A3A-34D8AE09A359}" type="presOf" srcId="{FF8EDC66-8AF2-784C-B9B1-B1BA0628461E}" destId="{A837331F-4278-D647-B037-1F6DC9E88226}" srcOrd="0" destOrd="0" presId="urn:microsoft.com/office/officeart/2005/8/layout/cycle7"/>
    <dgm:cxn modelId="{280B606C-835C-4E46-8533-7B288719E43C}" type="presOf" srcId="{E2A498D5-F6A0-814C-ADDB-7DF93781E02D}" destId="{73C0F6FB-D6DE-484E-9F44-5F94655D4F3D}" srcOrd="0" destOrd="0" presId="urn:microsoft.com/office/officeart/2005/8/layout/cycle7"/>
    <dgm:cxn modelId="{162F6631-C99B-C44C-8365-F63350C48E1E}" type="presOf" srcId="{07F96353-835D-6E4D-BC0C-BA944B43E86F}" destId="{9061D5C2-30E6-C54E-827C-5B539D8E4F22}" srcOrd="0" destOrd="0" presId="urn:microsoft.com/office/officeart/2005/8/layout/cycle7"/>
    <dgm:cxn modelId="{310B852D-4D09-164C-9E9F-E384DFEFBDB1}" type="presOf" srcId="{DAA23BEC-05DB-F744-B657-7A77C7F85A97}" destId="{16D8AF63-8236-994D-82DB-0B71931B71F6}" srcOrd="1" destOrd="0" presId="urn:microsoft.com/office/officeart/2005/8/layout/cycle7"/>
    <dgm:cxn modelId="{DA703F7B-36EE-744C-BF71-51095CA42FA5}" srcId="{F4630F61-8360-0342-BD83-0E845DE847B4}" destId="{FF8EDC66-8AF2-784C-B9B1-B1BA0628461E}" srcOrd="3" destOrd="0" parTransId="{FC7E5646-D766-E74F-BE1A-880AF9255E37}" sibTransId="{690533C0-D0AC-FA45-8660-21CE2BA7144A}"/>
    <dgm:cxn modelId="{61C82601-7FF5-9346-A5F0-DB46EDE60560}" srcId="{F4630F61-8360-0342-BD83-0E845DE847B4}" destId="{A77A62EB-E675-E940-84C0-043968CC1E33}" srcOrd="0" destOrd="0" parTransId="{34A33481-5141-C443-AB8A-EE41A89DB2D6}" sibTransId="{DAA23BEC-05DB-F744-B657-7A77C7F85A97}"/>
    <dgm:cxn modelId="{79F81FF9-F35C-9C47-9611-1AE3371327D0}" type="presOf" srcId="{63D9D87A-E44A-9E4B-8CC6-8928D85C826A}" destId="{E8F63897-1ABB-004F-971B-0C9FF2549D12}" srcOrd="0" destOrd="0" presId="urn:microsoft.com/office/officeart/2005/8/layout/cycle7"/>
    <dgm:cxn modelId="{0C3EC975-F37C-3445-B576-BE23E93ECCFA}" type="presParOf" srcId="{08FAED60-BF5B-2544-AE8E-EAD910DCCAEE}" destId="{377B5E6B-E5E6-6B45-833E-8A52E091D242}" srcOrd="0" destOrd="0" presId="urn:microsoft.com/office/officeart/2005/8/layout/cycle7"/>
    <dgm:cxn modelId="{0DEA4EAB-5EA9-B74A-A1C6-8396CE182FC1}" type="presParOf" srcId="{08FAED60-BF5B-2544-AE8E-EAD910DCCAEE}" destId="{550B24BF-93E4-DD4B-8398-E10AE5639C29}" srcOrd="1" destOrd="0" presId="urn:microsoft.com/office/officeart/2005/8/layout/cycle7"/>
    <dgm:cxn modelId="{5095A34F-8DE7-1C46-A435-04CB7953D0D5}" type="presParOf" srcId="{550B24BF-93E4-DD4B-8398-E10AE5639C29}" destId="{16D8AF63-8236-994D-82DB-0B71931B71F6}" srcOrd="0" destOrd="0" presId="urn:microsoft.com/office/officeart/2005/8/layout/cycle7"/>
    <dgm:cxn modelId="{35D05884-36A7-764C-98D8-4F47C9FC8E91}" type="presParOf" srcId="{08FAED60-BF5B-2544-AE8E-EAD910DCCAEE}" destId="{E8F63897-1ABB-004F-971B-0C9FF2549D12}" srcOrd="2" destOrd="0" presId="urn:microsoft.com/office/officeart/2005/8/layout/cycle7"/>
    <dgm:cxn modelId="{C821C480-FEBE-EB4F-82B7-C1653BC28CD1}" type="presParOf" srcId="{08FAED60-BF5B-2544-AE8E-EAD910DCCAEE}" destId="{73C0F6FB-D6DE-484E-9F44-5F94655D4F3D}" srcOrd="3" destOrd="0" presId="urn:microsoft.com/office/officeart/2005/8/layout/cycle7"/>
    <dgm:cxn modelId="{D00E03A6-E984-7941-B0CE-1CEBBBE7249B}" type="presParOf" srcId="{73C0F6FB-D6DE-484E-9F44-5F94655D4F3D}" destId="{358F8CE0-DAE0-8C41-8DE3-D414259D1755}" srcOrd="0" destOrd="0" presId="urn:microsoft.com/office/officeart/2005/8/layout/cycle7"/>
    <dgm:cxn modelId="{E066416C-63CE-2843-9768-DE5283CDD82A}" type="presParOf" srcId="{08FAED60-BF5B-2544-AE8E-EAD910DCCAEE}" destId="{2FD50809-9414-134B-ACC9-69C1A9581D3E}" srcOrd="4" destOrd="0" presId="urn:microsoft.com/office/officeart/2005/8/layout/cycle7"/>
    <dgm:cxn modelId="{0D622CD0-5C5F-5E4F-9A6C-78C870207929}" type="presParOf" srcId="{08FAED60-BF5B-2544-AE8E-EAD910DCCAEE}" destId="{9061D5C2-30E6-C54E-827C-5B539D8E4F22}" srcOrd="5" destOrd="0" presId="urn:microsoft.com/office/officeart/2005/8/layout/cycle7"/>
    <dgm:cxn modelId="{6F3343C4-56CE-9748-9758-5296E7A2065D}" type="presParOf" srcId="{9061D5C2-30E6-C54E-827C-5B539D8E4F22}" destId="{5AF63FC2-6127-6C47-A559-62E183BB00DB}" srcOrd="0" destOrd="0" presId="urn:microsoft.com/office/officeart/2005/8/layout/cycle7"/>
    <dgm:cxn modelId="{D5941ACC-343C-3B4D-84E4-2B6730FE5DAA}" type="presParOf" srcId="{08FAED60-BF5B-2544-AE8E-EAD910DCCAEE}" destId="{A837331F-4278-D647-B037-1F6DC9E88226}" srcOrd="6" destOrd="0" presId="urn:microsoft.com/office/officeart/2005/8/layout/cycle7"/>
    <dgm:cxn modelId="{565543EF-D3A8-0047-BADE-39C039FA5B87}" type="presParOf" srcId="{08FAED60-BF5B-2544-AE8E-EAD910DCCAEE}" destId="{8A95C5FD-3AC0-A34A-9BB0-94B438C04E54}" srcOrd="7" destOrd="0" presId="urn:microsoft.com/office/officeart/2005/8/layout/cycle7"/>
    <dgm:cxn modelId="{240A07E6-6C24-474E-A79C-426F5E14DCF6}" type="presParOf" srcId="{8A95C5FD-3AC0-A34A-9BB0-94B438C04E54}" destId="{64C742CF-EB63-DE4F-9467-D9A8153D1245}"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B5E6B-E5E6-6B45-833E-8A52E091D242}">
      <dsp:nvSpPr>
        <dsp:cNvPr id="0" name=""/>
        <dsp:cNvSpPr/>
      </dsp:nvSpPr>
      <dsp:spPr>
        <a:xfrm>
          <a:off x="3871341" y="381"/>
          <a:ext cx="2067397" cy="1033698"/>
        </a:xfrm>
        <a:prstGeom prst="roundRect">
          <a:avLst>
            <a:gd name="adj" fmla="val 10000"/>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ts val="0"/>
            </a:spcAft>
          </a:pPr>
          <a:r>
            <a:rPr lang="en-US" sz="3200" b="0" i="0" kern="1200" dirty="0" smtClean="0">
              <a:solidFill>
                <a:srgbClr val="FF9F1B"/>
              </a:solidFill>
              <a:latin typeface="Nexa Heavy"/>
              <a:cs typeface="Nexa Heavy"/>
            </a:rPr>
            <a:t>WHY?</a:t>
          </a:r>
          <a:r>
            <a:rPr lang="en-US" sz="2400" b="0" i="0" kern="1200" dirty="0" smtClean="0">
              <a:solidFill>
                <a:srgbClr val="FF9F1B"/>
              </a:solidFill>
              <a:latin typeface="Nexa Heavy"/>
              <a:cs typeface="Nexa Heavy"/>
            </a:rPr>
            <a:t> </a:t>
          </a:r>
        </a:p>
        <a:p>
          <a:pPr lvl="0" algn="ctr" defTabSz="1422400">
            <a:lnSpc>
              <a:spcPct val="90000"/>
            </a:lnSpc>
            <a:spcBef>
              <a:spcPct val="0"/>
            </a:spcBef>
            <a:spcAft>
              <a:spcPct val="35000"/>
            </a:spcAft>
          </a:pPr>
          <a:r>
            <a:rPr lang="en-US" sz="2400" kern="1200" dirty="0" smtClean="0">
              <a:solidFill>
                <a:schemeClr val="tx1"/>
              </a:solidFill>
              <a:latin typeface="Roboto Light"/>
              <a:cs typeface="Roboto Light"/>
            </a:rPr>
            <a:t>(Hypothesis)</a:t>
          </a:r>
          <a:endParaRPr lang="en-US" sz="2400" kern="1200" dirty="0">
            <a:solidFill>
              <a:schemeClr val="tx1"/>
            </a:solidFill>
            <a:latin typeface="Roboto Light"/>
            <a:cs typeface="Roboto Light"/>
          </a:endParaRPr>
        </a:p>
      </dsp:txBody>
      <dsp:txXfrm>
        <a:off x="3901617" y="30657"/>
        <a:ext cx="2006845" cy="973146"/>
      </dsp:txXfrm>
    </dsp:sp>
    <dsp:sp modelId="{550B24BF-93E4-DD4B-8398-E10AE5639C29}">
      <dsp:nvSpPr>
        <dsp:cNvPr id="0" name=""/>
        <dsp:cNvSpPr/>
      </dsp:nvSpPr>
      <dsp:spPr>
        <a:xfrm rot="2700000">
          <a:off x="5359259" y="1329920"/>
          <a:ext cx="1078734" cy="361794"/>
        </a:xfrm>
        <a:prstGeom prst="lef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solidFill>
              <a:schemeClr val="tx1"/>
            </a:solidFill>
            <a:latin typeface="Roboto Light"/>
            <a:cs typeface="Roboto Light"/>
          </a:endParaRPr>
        </a:p>
      </dsp:txBody>
      <dsp:txXfrm>
        <a:off x="5467797" y="1402279"/>
        <a:ext cx="861658" cy="217076"/>
      </dsp:txXfrm>
    </dsp:sp>
    <dsp:sp modelId="{E8F63897-1ABB-004F-971B-0C9FF2549D12}">
      <dsp:nvSpPr>
        <dsp:cNvPr id="0" name=""/>
        <dsp:cNvSpPr/>
      </dsp:nvSpPr>
      <dsp:spPr>
        <a:xfrm>
          <a:off x="5587572" y="1987555"/>
          <a:ext cx="2609282" cy="1033698"/>
        </a:xfrm>
        <a:prstGeom prst="roundRect">
          <a:avLst>
            <a:gd name="adj" fmla="val 10000"/>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ts val="0"/>
            </a:spcAft>
          </a:pPr>
          <a:r>
            <a:rPr lang="en-US" sz="3200" b="0" i="0" kern="1200" dirty="0" smtClean="0">
              <a:solidFill>
                <a:srgbClr val="7F908D"/>
              </a:solidFill>
              <a:latin typeface="Nexa Heavy"/>
              <a:cs typeface="Nexa Heavy"/>
            </a:rPr>
            <a:t>WHERE?</a:t>
          </a:r>
          <a:r>
            <a:rPr lang="en-US" sz="3200" b="0" i="0" kern="1200" dirty="0" smtClean="0">
              <a:solidFill>
                <a:schemeClr val="tx1"/>
              </a:solidFill>
              <a:latin typeface="Nexa Heavy"/>
              <a:cs typeface="Nexa Heavy"/>
            </a:rPr>
            <a:t> </a:t>
          </a:r>
          <a:r>
            <a:rPr lang="en-US" sz="2400" kern="1200" dirty="0" smtClean="0">
              <a:solidFill>
                <a:schemeClr val="tx1"/>
              </a:solidFill>
              <a:latin typeface="Roboto Light"/>
              <a:cs typeface="Roboto Light"/>
            </a:rPr>
            <a:t>(</a:t>
          </a:r>
          <a:r>
            <a:rPr lang="en-US" sz="2400" kern="1200" dirty="0" err="1" smtClean="0">
              <a:solidFill>
                <a:schemeClr val="tx1"/>
              </a:solidFill>
              <a:latin typeface="Roboto Light"/>
              <a:cs typeface="Roboto Light"/>
            </a:rPr>
            <a:t>Neuroanatomy</a:t>
          </a:r>
          <a:r>
            <a:rPr lang="en-US" sz="2400" kern="1200" dirty="0" smtClean="0">
              <a:solidFill>
                <a:schemeClr val="tx1"/>
              </a:solidFill>
              <a:latin typeface="Roboto Light"/>
              <a:cs typeface="Roboto Light"/>
            </a:rPr>
            <a:t>)</a:t>
          </a:r>
          <a:endParaRPr lang="en-US" sz="2400" kern="1200" dirty="0">
            <a:solidFill>
              <a:schemeClr val="tx1"/>
            </a:solidFill>
            <a:latin typeface="Roboto Light"/>
            <a:cs typeface="Roboto Light"/>
          </a:endParaRPr>
        </a:p>
      </dsp:txBody>
      <dsp:txXfrm>
        <a:off x="5617848" y="2017831"/>
        <a:ext cx="2548730" cy="973146"/>
      </dsp:txXfrm>
    </dsp:sp>
    <dsp:sp modelId="{73C0F6FB-D6DE-484E-9F44-5F94655D4F3D}">
      <dsp:nvSpPr>
        <dsp:cNvPr id="0" name=""/>
        <dsp:cNvSpPr/>
      </dsp:nvSpPr>
      <dsp:spPr>
        <a:xfrm rot="8100000">
          <a:off x="5359259" y="3317094"/>
          <a:ext cx="1078734" cy="361794"/>
        </a:xfrm>
        <a:prstGeom prst="lef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solidFill>
              <a:schemeClr val="tx1"/>
            </a:solidFill>
            <a:latin typeface="Roboto Light"/>
            <a:cs typeface="Roboto Light"/>
          </a:endParaRPr>
        </a:p>
      </dsp:txBody>
      <dsp:txXfrm rot="10800000">
        <a:off x="5467797" y="3389453"/>
        <a:ext cx="861658" cy="217076"/>
      </dsp:txXfrm>
    </dsp:sp>
    <dsp:sp modelId="{2FD50809-9414-134B-ACC9-69C1A9581D3E}">
      <dsp:nvSpPr>
        <dsp:cNvPr id="0" name=""/>
        <dsp:cNvSpPr/>
      </dsp:nvSpPr>
      <dsp:spPr>
        <a:xfrm>
          <a:off x="3340516" y="3974730"/>
          <a:ext cx="3129046" cy="1033698"/>
        </a:xfrm>
        <a:prstGeom prst="roundRect">
          <a:avLst>
            <a:gd name="adj" fmla="val 10000"/>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ts val="0"/>
            </a:spcAft>
          </a:pPr>
          <a:r>
            <a:rPr lang="en-US" sz="3200" b="0" i="0" kern="1200" dirty="0" smtClean="0">
              <a:solidFill>
                <a:srgbClr val="0082FF"/>
              </a:solidFill>
              <a:latin typeface="Nexa Heavy"/>
              <a:cs typeface="Nexa Heavy"/>
            </a:rPr>
            <a:t>HOW? </a:t>
          </a:r>
        </a:p>
        <a:p>
          <a:pPr lvl="0" algn="ctr" defTabSz="1422400">
            <a:lnSpc>
              <a:spcPct val="90000"/>
            </a:lnSpc>
            <a:spcBef>
              <a:spcPct val="0"/>
            </a:spcBef>
            <a:spcAft>
              <a:spcPct val="35000"/>
            </a:spcAft>
          </a:pPr>
          <a:r>
            <a:rPr lang="en-US" sz="2400" kern="1200" dirty="0" smtClean="0">
              <a:solidFill>
                <a:schemeClr val="tx1"/>
              </a:solidFill>
              <a:latin typeface="Roboto Light"/>
              <a:cs typeface="Roboto Light"/>
            </a:rPr>
            <a:t>(fMRI Study Design)</a:t>
          </a:r>
          <a:endParaRPr lang="en-US" sz="2400" kern="1200" dirty="0">
            <a:solidFill>
              <a:schemeClr val="tx1"/>
            </a:solidFill>
            <a:latin typeface="Roboto Light"/>
            <a:cs typeface="Roboto Light"/>
          </a:endParaRPr>
        </a:p>
      </dsp:txBody>
      <dsp:txXfrm>
        <a:off x="3370792" y="4005006"/>
        <a:ext cx="3068494" cy="973146"/>
      </dsp:txXfrm>
    </dsp:sp>
    <dsp:sp modelId="{9061D5C2-30E6-C54E-827C-5B539D8E4F22}">
      <dsp:nvSpPr>
        <dsp:cNvPr id="0" name=""/>
        <dsp:cNvSpPr/>
      </dsp:nvSpPr>
      <dsp:spPr>
        <a:xfrm rot="13500000">
          <a:off x="3372085" y="3317094"/>
          <a:ext cx="1078734" cy="361794"/>
        </a:xfrm>
        <a:prstGeom prst="lef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solidFill>
              <a:schemeClr val="tx1"/>
            </a:solidFill>
            <a:latin typeface="Roboto Light"/>
            <a:cs typeface="Roboto Light"/>
          </a:endParaRPr>
        </a:p>
      </dsp:txBody>
      <dsp:txXfrm rot="10800000">
        <a:off x="3480623" y="3389453"/>
        <a:ext cx="861658" cy="217076"/>
      </dsp:txXfrm>
    </dsp:sp>
    <dsp:sp modelId="{A837331F-4278-D647-B037-1F6DC9E88226}">
      <dsp:nvSpPr>
        <dsp:cNvPr id="0" name=""/>
        <dsp:cNvSpPr/>
      </dsp:nvSpPr>
      <dsp:spPr>
        <a:xfrm>
          <a:off x="1884166" y="1987555"/>
          <a:ext cx="2067397" cy="1033698"/>
        </a:xfrm>
        <a:prstGeom prst="roundRect">
          <a:avLst>
            <a:gd name="adj" fmla="val 10000"/>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ts val="0"/>
            </a:spcAft>
          </a:pPr>
          <a:r>
            <a:rPr lang="en-US" sz="3200" b="0" i="0" kern="1200" dirty="0" smtClean="0">
              <a:solidFill>
                <a:srgbClr val="7F908D"/>
              </a:solidFill>
              <a:latin typeface="Nexa Heavy"/>
              <a:cs typeface="Nexa Heavy"/>
            </a:rPr>
            <a:t>WHAT?</a:t>
          </a:r>
          <a:r>
            <a:rPr lang="en-US" sz="2400" kern="1200" dirty="0" smtClean="0">
              <a:solidFill>
                <a:srgbClr val="7F908D"/>
              </a:solidFill>
              <a:latin typeface="Roboto Light"/>
              <a:cs typeface="Roboto Light"/>
            </a:rPr>
            <a:t> </a:t>
          </a:r>
        </a:p>
        <a:p>
          <a:pPr lvl="0" algn="ctr" defTabSz="1422400">
            <a:lnSpc>
              <a:spcPct val="90000"/>
            </a:lnSpc>
            <a:spcBef>
              <a:spcPct val="0"/>
            </a:spcBef>
            <a:spcAft>
              <a:spcPct val="35000"/>
            </a:spcAft>
          </a:pPr>
          <a:r>
            <a:rPr lang="en-US" sz="2400" kern="1200" dirty="0" smtClean="0">
              <a:solidFill>
                <a:schemeClr val="tx1"/>
              </a:solidFill>
              <a:latin typeface="Roboto Light"/>
              <a:cs typeface="Roboto Light"/>
            </a:rPr>
            <a:t>(</a:t>
          </a:r>
          <a:r>
            <a:rPr lang="en-US" sz="2400" kern="1200" dirty="0" err="1" smtClean="0">
              <a:solidFill>
                <a:schemeClr val="tx1"/>
              </a:solidFill>
              <a:latin typeface="Roboto Light"/>
              <a:cs typeface="Roboto Light"/>
            </a:rPr>
            <a:t>Behaviour</a:t>
          </a:r>
          <a:r>
            <a:rPr lang="en-US" sz="2400" kern="1200" dirty="0" smtClean="0">
              <a:solidFill>
                <a:schemeClr val="tx1"/>
              </a:solidFill>
              <a:latin typeface="Roboto Light"/>
              <a:cs typeface="Roboto Light"/>
            </a:rPr>
            <a:t>)</a:t>
          </a:r>
          <a:endParaRPr lang="en-US" sz="2400" kern="1200" dirty="0">
            <a:solidFill>
              <a:schemeClr val="tx1"/>
            </a:solidFill>
            <a:latin typeface="Roboto Light"/>
            <a:cs typeface="Roboto Light"/>
          </a:endParaRPr>
        </a:p>
      </dsp:txBody>
      <dsp:txXfrm>
        <a:off x="1914442" y="2017831"/>
        <a:ext cx="2006845" cy="973146"/>
      </dsp:txXfrm>
    </dsp:sp>
    <dsp:sp modelId="{8A95C5FD-3AC0-A34A-9BB0-94B438C04E54}">
      <dsp:nvSpPr>
        <dsp:cNvPr id="0" name=""/>
        <dsp:cNvSpPr/>
      </dsp:nvSpPr>
      <dsp:spPr>
        <a:xfrm rot="18900000">
          <a:off x="3372085" y="1329920"/>
          <a:ext cx="1078734" cy="361794"/>
        </a:xfrm>
        <a:prstGeom prst="lef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solidFill>
              <a:schemeClr val="tx1"/>
            </a:solidFill>
            <a:latin typeface="Roboto Light"/>
            <a:cs typeface="Roboto Light"/>
          </a:endParaRPr>
        </a:p>
      </dsp:txBody>
      <dsp:txXfrm>
        <a:off x="3480623" y="1402279"/>
        <a:ext cx="861658" cy="217076"/>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667A0-7500-A24E-9B53-B858A2006F18}" type="datetimeFigureOut">
              <a:rPr lang="en-US" smtClean="0"/>
              <a:t>2018-05-21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04AE18-7AD0-FB4D-ABEF-742534E2DAE5}" type="slidenum">
              <a:rPr lang="en-US" smtClean="0"/>
              <a:t>‹#›</a:t>
            </a:fld>
            <a:endParaRPr lang="en-US"/>
          </a:p>
        </p:txBody>
      </p:sp>
    </p:spTree>
    <p:extLst>
      <p:ext uri="{BB962C8B-B14F-4D97-AF65-F5344CB8AC3E}">
        <p14:creationId xmlns:p14="http://schemas.microsoft.com/office/powerpoint/2010/main" val="25749259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1</a:t>
            </a:fld>
            <a:endParaRPr lang="en-US"/>
          </a:p>
        </p:txBody>
      </p:sp>
    </p:spTree>
    <p:extLst>
      <p:ext uri="{BB962C8B-B14F-4D97-AF65-F5344CB8AC3E}">
        <p14:creationId xmlns:p14="http://schemas.microsoft.com/office/powerpoint/2010/main" val="4147649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10</a:t>
            </a:fld>
            <a:endParaRPr lang="en-US"/>
          </a:p>
        </p:txBody>
      </p:sp>
    </p:spTree>
    <p:extLst>
      <p:ext uri="{BB962C8B-B14F-4D97-AF65-F5344CB8AC3E}">
        <p14:creationId xmlns:p14="http://schemas.microsoft.com/office/powerpoint/2010/main" val="1323887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11</a:t>
            </a:fld>
            <a:endParaRPr lang="en-US"/>
          </a:p>
        </p:txBody>
      </p:sp>
    </p:spTree>
    <p:extLst>
      <p:ext uri="{BB962C8B-B14F-4D97-AF65-F5344CB8AC3E}">
        <p14:creationId xmlns:p14="http://schemas.microsoft.com/office/powerpoint/2010/main" val="217716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12</a:t>
            </a:fld>
            <a:endParaRPr lang="en-US"/>
          </a:p>
        </p:txBody>
      </p:sp>
    </p:spTree>
    <p:extLst>
      <p:ext uri="{BB962C8B-B14F-4D97-AF65-F5344CB8AC3E}">
        <p14:creationId xmlns:p14="http://schemas.microsoft.com/office/powerpoint/2010/main" val="615368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13</a:t>
            </a:fld>
            <a:endParaRPr lang="en-US"/>
          </a:p>
        </p:txBody>
      </p:sp>
    </p:spTree>
    <p:extLst>
      <p:ext uri="{BB962C8B-B14F-4D97-AF65-F5344CB8AC3E}">
        <p14:creationId xmlns:p14="http://schemas.microsoft.com/office/powerpoint/2010/main" val="3799784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14</a:t>
            </a:fld>
            <a:endParaRPr lang="en-US"/>
          </a:p>
        </p:txBody>
      </p:sp>
    </p:spTree>
    <p:extLst>
      <p:ext uri="{BB962C8B-B14F-4D97-AF65-F5344CB8AC3E}">
        <p14:creationId xmlns:p14="http://schemas.microsoft.com/office/powerpoint/2010/main" val="251120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15</a:t>
            </a:fld>
            <a:endParaRPr lang="en-US"/>
          </a:p>
        </p:txBody>
      </p:sp>
    </p:spTree>
    <p:extLst>
      <p:ext uri="{BB962C8B-B14F-4D97-AF65-F5344CB8AC3E}">
        <p14:creationId xmlns:p14="http://schemas.microsoft.com/office/powerpoint/2010/main" val="319484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16</a:t>
            </a:fld>
            <a:endParaRPr lang="en-US"/>
          </a:p>
        </p:txBody>
      </p:sp>
    </p:spTree>
    <p:extLst>
      <p:ext uri="{BB962C8B-B14F-4D97-AF65-F5344CB8AC3E}">
        <p14:creationId xmlns:p14="http://schemas.microsoft.com/office/powerpoint/2010/main" val="1792669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17</a:t>
            </a:fld>
            <a:endParaRPr lang="en-US"/>
          </a:p>
        </p:txBody>
      </p:sp>
    </p:spTree>
    <p:extLst>
      <p:ext uri="{BB962C8B-B14F-4D97-AF65-F5344CB8AC3E}">
        <p14:creationId xmlns:p14="http://schemas.microsoft.com/office/powerpoint/2010/main" val="147739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18</a:t>
            </a:fld>
            <a:endParaRPr lang="en-US"/>
          </a:p>
        </p:txBody>
      </p:sp>
    </p:spTree>
    <p:extLst>
      <p:ext uri="{BB962C8B-B14F-4D97-AF65-F5344CB8AC3E}">
        <p14:creationId xmlns:p14="http://schemas.microsoft.com/office/powerpoint/2010/main" val="882069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19</a:t>
            </a:fld>
            <a:endParaRPr lang="en-US"/>
          </a:p>
        </p:txBody>
      </p:sp>
    </p:spTree>
    <p:extLst>
      <p:ext uri="{BB962C8B-B14F-4D97-AF65-F5344CB8AC3E}">
        <p14:creationId xmlns:p14="http://schemas.microsoft.com/office/powerpoint/2010/main" val="2592694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2</a:t>
            </a:fld>
            <a:endParaRPr lang="en-US"/>
          </a:p>
        </p:txBody>
      </p:sp>
    </p:spTree>
    <p:extLst>
      <p:ext uri="{BB962C8B-B14F-4D97-AF65-F5344CB8AC3E}">
        <p14:creationId xmlns:p14="http://schemas.microsoft.com/office/powerpoint/2010/main" val="1358616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20</a:t>
            </a:fld>
            <a:endParaRPr lang="en-US"/>
          </a:p>
        </p:txBody>
      </p:sp>
    </p:spTree>
    <p:extLst>
      <p:ext uri="{BB962C8B-B14F-4D97-AF65-F5344CB8AC3E}">
        <p14:creationId xmlns:p14="http://schemas.microsoft.com/office/powerpoint/2010/main" val="1545842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21</a:t>
            </a:fld>
            <a:endParaRPr lang="en-US"/>
          </a:p>
        </p:txBody>
      </p:sp>
    </p:spTree>
    <p:extLst>
      <p:ext uri="{BB962C8B-B14F-4D97-AF65-F5344CB8AC3E}">
        <p14:creationId xmlns:p14="http://schemas.microsoft.com/office/powerpoint/2010/main" val="315618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22</a:t>
            </a:fld>
            <a:endParaRPr lang="en-US"/>
          </a:p>
        </p:txBody>
      </p:sp>
    </p:spTree>
    <p:extLst>
      <p:ext uri="{BB962C8B-B14F-4D97-AF65-F5344CB8AC3E}">
        <p14:creationId xmlns:p14="http://schemas.microsoft.com/office/powerpoint/2010/main" val="4004770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23</a:t>
            </a:fld>
            <a:endParaRPr lang="en-US"/>
          </a:p>
        </p:txBody>
      </p:sp>
    </p:spTree>
    <p:extLst>
      <p:ext uri="{BB962C8B-B14F-4D97-AF65-F5344CB8AC3E}">
        <p14:creationId xmlns:p14="http://schemas.microsoft.com/office/powerpoint/2010/main" val="709259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24</a:t>
            </a:fld>
            <a:endParaRPr lang="en-US"/>
          </a:p>
        </p:txBody>
      </p:sp>
    </p:spTree>
    <p:extLst>
      <p:ext uri="{BB962C8B-B14F-4D97-AF65-F5344CB8AC3E}">
        <p14:creationId xmlns:p14="http://schemas.microsoft.com/office/powerpoint/2010/main" val="348837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25</a:t>
            </a:fld>
            <a:endParaRPr lang="en-US"/>
          </a:p>
        </p:txBody>
      </p:sp>
    </p:spTree>
    <p:extLst>
      <p:ext uri="{BB962C8B-B14F-4D97-AF65-F5344CB8AC3E}">
        <p14:creationId xmlns:p14="http://schemas.microsoft.com/office/powerpoint/2010/main" val="2119411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LiveSlide</a:t>
            </a:r>
            <a:r>
              <a:rPr lang="en-US" dirty="0" smtClean="0"/>
              <a:t> Site</a:t>
            </a:r>
          </a:p>
          <a:p>
            <a:r>
              <a:rPr lang="en-US" dirty="0" smtClean="0"/>
              <a:t>[https://</a:t>
            </a:r>
            <a:r>
              <a:rPr lang="en-US" dirty="0" err="1" smtClean="0"/>
              <a:t>www.youtube.com</a:t>
            </a:r>
            <a:r>
              <a:rPr lang="en-US" dirty="0" smtClean="0"/>
              <a:t>/</a:t>
            </a:r>
            <a:r>
              <a:rPr lang="en-US" dirty="0" err="1" smtClean="0"/>
              <a:t>watch?v</a:t>
            </a:r>
            <a:r>
              <a:rPr lang="en-US" dirty="0" smtClean="0"/>
              <a:t>=1NQ0hTBkRS8]</a:t>
            </a:r>
            <a:endParaRPr lang="en-US" dirty="0"/>
          </a:p>
        </p:txBody>
      </p:sp>
      <p:sp>
        <p:nvSpPr>
          <p:cNvPr id="4" name="Slide Number Placeholder 3"/>
          <p:cNvSpPr>
            <a:spLocks noGrp="1"/>
          </p:cNvSpPr>
          <p:nvPr>
            <p:ph type="sldNum" sz="quarter" idx="10"/>
          </p:nvPr>
        </p:nvSpPr>
        <p:spPr/>
        <p:txBody>
          <a:bodyPr/>
          <a:lstStyle/>
          <a:p>
            <a:fld id="{2604AE18-7AD0-FB4D-ABEF-742534E2DAE5}" type="slidenum">
              <a:rPr lang="en-US" smtClean="0"/>
              <a:t>26</a:t>
            </a:fld>
            <a:endParaRPr lang="en-US"/>
          </a:p>
        </p:txBody>
      </p:sp>
    </p:spTree>
    <p:extLst>
      <p:ext uri="{BB962C8B-B14F-4D97-AF65-F5344CB8AC3E}">
        <p14:creationId xmlns:p14="http://schemas.microsoft.com/office/powerpoint/2010/main" val="2767329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27</a:t>
            </a:fld>
            <a:endParaRPr lang="en-US"/>
          </a:p>
        </p:txBody>
      </p:sp>
    </p:spTree>
    <p:extLst>
      <p:ext uri="{BB962C8B-B14F-4D97-AF65-F5344CB8AC3E}">
        <p14:creationId xmlns:p14="http://schemas.microsoft.com/office/powerpoint/2010/main" val="3675588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28</a:t>
            </a:fld>
            <a:endParaRPr lang="en-US"/>
          </a:p>
        </p:txBody>
      </p:sp>
    </p:spTree>
    <p:extLst>
      <p:ext uri="{BB962C8B-B14F-4D97-AF65-F5344CB8AC3E}">
        <p14:creationId xmlns:p14="http://schemas.microsoft.com/office/powerpoint/2010/main" val="254529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29</a:t>
            </a:fld>
            <a:endParaRPr lang="en-US"/>
          </a:p>
        </p:txBody>
      </p:sp>
    </p:spTree>
    <p:extLst>
      <p:ext uri="{BB962C8B-B14F-4D97-AF65-F5344CB8AC3E}">
        <p14:creationId xmlns:p14="http://schemas.microsoft.com/office/powerpoint/2010/main" val="191601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3</a:t>
            </a:fld>
            <a:endParaRPr lang="en-US"/>
          </a:p>
        </p:txBody>
      </p:sp>
    </p:spTree>
    <p:extLst>
      <p:ext uri="{BB962C8B-B14F-4D97-AF65-F5344CB8AC3E}">
        <p14:creationId xmlns:p14="http://schemas.microsoft.com/office/powerpoint/2010/main" val="481970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30</a:t>
            </a:fld>
            <a:endParaRPr lang="en-US"/>
          </a:p>
        </p:txBody>
      </p:sp>
    </p:spTree>
    <p:extLst>
      <p:ext uri="{BB962C8B-B14F-4D97-AF65-F5344CB8AC3E}">
        <p14:creationId xmlns:p14="http://schemas.microsoft.com/office/powerpoint/2010/main" val="1916018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31</a:t>
            </a:fld>
            <a:endParaRPr lang="en-US"/>
          </a:p>
        </p:txBody>
      </p:sp>
    </p:spTree>
    <p:extLst>
      <p:ext uri="{BB962C8B-B14F-4D97-AF65-F5344CB8AC3E}">
        <p14:creationId xmlns:p14="http://schemas.microsoft.com/office/powerpoint/2010/main" val="1916018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32</a:t>
            </a:fld>
            <a:endParaRPr lang="en-US"/>
          </a:p>
        </p:txBody>
      </p:sp>
    </p:spTree>
    <p:extLst>
      <p:ext uri="{BB962C8B-B14F-4D97-AF65-F5344CB8AC3E}">
        <p14:creationId xmlns:p14="http://schemas.microsoft.com/office/powerpoint/2010/main" val="3976240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33</a:t>
            </a:fld>
            <a:endParaRPr lang="en-US"/>
          </a:p>
        </p:txBody>
      </p:sp>
    </p:spTree>
    <p:extLst>
      <p:ext uri="{BB962C8B-B14F-4D97-AF65-F5344CB8AC3E}">
        <p14:creationId xmlns:p14="http://schemas.microsoft.com/office/powerpoint/2010/main" val="371577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34</a:t>
            </a:fld>
            <a:endParaRPr lang="en-US"/>
          </a:p>
        </p:txBody>
      </p:sp>
    </p:spTree>
    <p:extLst>
      <p:ext uri="{BB962C8B-B14F-4D97-AF65-F5344CB8AC3E}">
        <p14:creationId xmlns:p14="http://schemas.microsoft.com/office/powerpoint/2010/main" val="3715771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35</a:t>
            </a:fld>
            <a:endParaRPr lang="en-US"/>
          </a:p>
        </p:txBody>
      </p:sp>
    </p:spTree>
    <p:extLst>
      <p:ext uri="{BB962C8B-B14F-4D97-AF65-F5344CB8AC3E}">
        <p14:creationId xmlns:p14="http://schemas.microsoft.com/office/powerpoint/2010/main" val="3818488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36</a:t>
            </a:fld>
            <a:endParaRPr lang="en-US"/>
          </a:p>
        </p:txBody>
      </p:sp>
    </p:spTree>
    <p:extLst>
      <p:ext uri="{BB962C8B-B14F-4D97-AF65-F5344CB8AC3E}">
        <p14:creationId xmlns:p14="http://schemas.microsoft.com/office/powerpoint/2010/main" val="3976240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37</a:t>
            </a:fld>
            <a:endParaRPr lang="en-US"/>
          </a:p>
        </p:txBody>
      </p:sp>
    </p:spTree>
    <p:extLst>
      <p:ext uri="{BB962C8B-B14F-4D97-AF65-F5344CB8AC3E}">
        <p14:creationId xmlns:p14="http://schemas.microsoft.com/office/powerpoint/2010/main" val="3818488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38</a:t>
            </a:fld>
            <a:endParaRPr lang="en-US"/>
          </a:p>
        </p:txBody>
      </p:sp>
    </p:spTree>
    <p:extLst>
      <p:ext uri="{BB962C8B-B14F-4D97-AF65-F5344CB8AC3E}">
        <p14:creationId xmlns:p14="http://schemas.microsoft.com/office/powerpoint/2010/main" val="3818488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39</a:t>
            </a:fld>
            <a:endParaRPr lang="en-US"/>
          </a:p>
        </p:txBody>
      </p:sp>
    </p:spTree>
    <p:extLst>
      <p:ext uri="{BB962C8B-B14F-4D97-AF65-F5344CB8AC3E}">
        <p14:creationId xmlns:p14="http://schemas.microsoft.com/office/powerpoint/2010/main" val="4281021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4</a:t>
            </a:fld>
            <a:endParaRPr lang="en-US"/>
          </a:p>
        </p:txBody>
      </p:sp>
    </p:spTree>
    <p:extLst>
      <p:ext uri="{BB962C8B-B14F-4D97-AF65-F5344CB8AC3E}">
        <p14:creationId xmlns:p14="http://schemas.microsoft.com/office/powerpoint/2010/main" val="2297708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40</a:t>
            </a:fld>
            <a:endParaRPr lang="en-US"/>
          </a:p>
        </p:txBody>
      </p:sp>
    </p:spTree>
    <p:extLst>
      <p:ext uri="{BB962C8B-B14F-4D97-AF65-F5344CB8AC3E}">
        <p14:creationId xmlns:p14="http://schemas.microsoft.com/office/powerpoint/2010/main" val="4281021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41</a:t>
            </a:fld>
            <a:endParaRPr lang="en-US"/>
          </a:p>
        </p:txBody>
      </p:sp>
    </p:spTree>
    <p:extLst>
      <p:ext uri="{BB962C8B-B14F-4D97-AF65-F5344CB8AC3E}">
        <p14:creationId xmlns:p14="http://schemas.microsoft.com/office/powerpoint/2010/main" val="5106751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42</a:t>
            </a:fld>
            <a:endParaRPr lang="en-US"/>
          </a:p>
        </p:txBody>
      </p:sp>
    </p:spTree>
    <p:extLst>
      <p:ext uri="{BB962C8B-B14F-4D97-AF65-F5344CB8AC3E}">
        <p14:creationId xmlns:p14="http://schemas.microsoft.com/office/powerpoint/2010/main" val="39762409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43</a:t>
            </a:fld>
            <a:endParaRPr lang="en-US"/>
          </a:p>
        </p:txBody>
      </p:sp>
    </p:spTree>
    <p:extLst>
      <p:ext uri="{BB962C8B-B14F-4D97-AF65-F5344CB8AC3E}">
        <p14:creationId xmlns:p14="http://schemas.microsoft.com/office/powerpoint/2010/main" val="3876042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44</a:t>
            </a:fld>
            <a:endParaRPr lang="en-US"/>
          </a:p>
        </p:txBody>
      </p:sp>
    </p:spTree>
    <p:extLst>
      <p:ext uri="{BB962C8B-B14F-4D97-AF65-F5344CB8AC3E}">
        <p14:creationId xmlns:p14="http://schemas.microsoft.com/office/powerpoint/2010/main" val="38760424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45</a:t>
            </a:fld>
            <a:endParaRPr lang="en-US"/>
          </a:p>
        </p:txBody>
      </p:sp>
    </p:spTree>
    <p:extLst>
      <p:ext uri="{BB962C8B-B14F-4D97-AF65-F5344CB8AC3E}">
        <p14:creationId xmlns:p14="http://schemas.microsoft.com/office/powerpoint/2010/main" val="3876042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46</a:t>
            </a:fld>
            <a:endParaRPr lang="en-US"/>
          </a:p>
        </p:txBody>
      </p:sp>
    </p:spTree>
    <p:extLst>
      <p:ext uri="{BB962C8B-B14F-4D97-AF65-F5344CB8AC3E}">
        <p14:creationId xmlns:p14="http://schemas.microsoft.com/office/powerpoint/2010/main" val="3876042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47</a:t>
            </a:fld>
            <a:endParaRPr lang="en-US"/>
          </a:p>
        </p:txBody>
      </p:sp>
    </p:spTree>
    <p:extLst>
      <p:ext uri="{BB962C8B-B14F-4D97-AF65-F5344CB8AC3E}">
        <p14:creationId xmlns:p14="http://schemas.microsoft.com/office/powerpoint/2010/main" val="26065998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48</a:t>
            </a:fld>
            <a:endParaRPr lang="en-US"/>
          </a:p>
        </p:txBody>
      </p:sp>
    </p:spTree>
    <p:extLst>
      <p:ext uri="{BB962C8B-B14F-4D97-AF65-F5344CB8AC3E}">
        <p14:creationId xmlns:p14="http://schemas.microsoft.com/office/powerpoint/2010/main" val="5106751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49</a:t>
            </a:fld>
            <a:endParaRPr lang="en-US"/>
          </a:p>
        </p:txBody>
      </p:sp>
    </p:spTree>
    <p:extLst>
      <p:ext uri="{BB962C8B-B14F-4D97-AF65-F5344CB8AC3E}">
        <p14:creationId xmlns:p14="http://schemas.microsoft.com/office/powerpoint/2010/main" val="3976240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5</a:t>
            </a:fld>
            <a:endParaRPr lang="en-US"/>
          </a:p>
        </p:txBody>
      </p:sp>
    </p:spTree>
    <p:extLst>
      <p:ext uri="{BB962C8B-B14F-4D97-AF65-F5344CB8AC3E}">
        <p14:creationId xmlns:p14="http://schemas.microsoft.com/office/powerpoint/2010/main" val="23402918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50</a:t>
            </a:fld>
            <a:endParaRPr lang="en-US"/>
          </a:p>
        </p:txBody>
      </p:sp>
    </p:spTree>
    <p:extLst>
      <p:ext uri="{BB962C8B-B14F-4D97-AF65-F5344CB8AC3E}">
        <p14:creationId xmlns:p14="http://schemas.microsoft.com/office/powerpoint/2010/main" val="928589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51</a:t>
            </a:fld>
            <a:endParaRPr lang="en-US"/>
          </a:p>
        </p:txBody>
      </p:sp>
    </p:spTree>
    <p:extLst>
      <p:ext uri="{BB962C8B-B14F-4D97-AF65-F5344CB8AC3E}">
        <p14:creationId xmlns:p14="http://schemas.microsoft.com/office/powerpoint/2010/main" val="3897865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52</a:t>
            </a:fld>
            <a:endParaRPr lang="en-US"/>
          </a:p>
        </p:txBody>
      </p:sp>
    </p:spTree>
    <p:extLst>
      <p:ext uri="{BB962C8B-B14F-4D97-AF65-F5344CB8AC3E}">
        <p14:creationId xmlns:p14="http://schemas.microsoft.com/office/powerpoint/2010/main" val="37064452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53</a:t>
            </a:fld>
            <a:endParaRPr lang="en-US"/>
          </a:p>
        </p:txBody>
      </p:sp>
    </p:spTree>
    <p:extLst>
      <p:ext uri="{BB962C8B-B14F-4D97-AF65-F5344CB8AC3E}">
        <p14:creationId xmlns:p14="http://schemas.microsoft.com/office/powerpoint/2010/main" val="2470104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54</a:t>
            </a:fld>
            <a:endParaRPr lang="en-US"/>
          </a:p>
        </p:txBody>
      </p:sp>
    </p:spTree>
    <p:extLst>
      <p:ext uri="{BB962C8B-B14F-4D97-AF65-F5344CB8AC3E}">
        <p14:creationId xmlns:p14="http://schemas.microsoft.com/office/powerpoint/2010/main" val="185427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55</a:t>
            </a:fld>
            <a:endParaRPr lang="en-US"/>
          </a:p>
        </p:txBody>
      </p:sp>
    </p:spTree>
    <p:extLst>
      <p:ext uri="{BB962C8B-B14F-4D97-AF65-F5344CB8AC3E}">
        <p14:creationId xmlns:p14="http://schemas.microsoft.com/office/powerpoint/2010/main" val="1029948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56</a:t>
            </a:fld>
            <a:endParaRPr lang="en-US"/>
          </a:p>
        </p:txBody>
      </p:sp>
    </p:spTree>
    <p:extLst>
      <p:ext uri="{BB962C8B-B14F-4D97-AF65-F5344CB8AC3E}">
        <p14:creationId xmlns:p14="http://schemas.microsoft.com/office/powerpoint/2010/main" val="39762409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57</a:t>
            </a:fld>
            <a:endParaRPr lang="en-US"/>
          </a:p>
        </p:txBody>
      </p:sp>
    </p:spTree>
    <p:extLst>
      <p:ext uri="{BB962C8B-B14F-4D97-AF65-F5344CB8AC3E}">
        <p14:creationId xmlns:p14="http://schemas.microsoft.com/office/powerpoint/2010/main" val="10299484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Block perceptual load manipulation so subjects can get into </a:t>
            </a:r>
            <a:r>
              <a:rPr lang="en-US" sz="1200" b="0" i="0" u="none" strike="noStrike" kern="1200" baseline="0" dirty="0" err="1" smtClean="0">
                <a:solidFill>
                  <a:schemeClr val="tx1"/>
                </a:solidFill>
                <a:latin typeface="+mn-lt"/>
                <a:ea typeface="+mn-ea"/>
                <a:cs typeface="+mn-cs"/>
              </a:rPr>
              <a:t>attentional</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‘set’ and to reduce task switching effects</a:t>
            </a:r>
          </a:p>
          <a:p>
            <a:r>
              <a:rPr lang="en-US" sz="1200" b="0" i="0" u="none" strike="noStrike" kern="1200" baseline="0" dirty="0" smtClean="0">
                <a:solidFill>
                  <a:schemeClr val="tx1"/>
                </a:solidFill>
                <a:latin typeface="+mn-lt"/>
                <a:ea typeface="+mn-ea"/>
                <a:cs typeface="+mn-cs"/>
              </a:rPr>
              <a:t>• Have response conflict vary event-related so avoid response conflict</a:t>
            </a:r>
          </a:p>
          <a:p>
            <a:r>
              <a:rPr lang="en-US" sz="1200" b="0" i="0" u="none" strike="noStrike" kern="1200" baseline="0" dirty="0" smtClean="0">
                <a:solidFill>
                  <a:schemeClr val="tx1"/>
                </a:solidFill>
                <a:latin typeface="+mn-lt"/>
                <a:ea typeface="+mn-ea"/>
                <a:cs typeface="+mn-cs"/>
              </a:rPr>
              <a:t>effects washing out due to strings of incongruent trials increasing</a:t>
            </a:r>
          </a:p>
          <a:p>
            <a:r>
              <a:rPr lang="en-US" sz="1200" b="0" i="0" u="none" strike="noStrike" kern="1200" baseline="0" dirty="0" smtClean="0">
                <a:solidFill>
                  <a:schemeClr val="tx1"/>
                </a:solidFill>
                <a:latin typeface="+mn-lt"/>
                <a:ea typeface="+mn-ea"/>
                <a:cs typeface="+mn-cs"/>
              </a:rPr>
              <a:t>expectancy of and preparation for high conflict trials</a:t>
            </a:r>
            <a:endParaRPr lang="en-US" dirty="0"/>
          </a:p>
        </p:txBody>
      </p:sp>
      <p:sp>
        <p:nvSpPr>
          <p:cNvPr id="4" name="Slide Number Placeholder 3"/>
          <p:cNvSpPr>
            <a:spLocks noGrp="1"/>
          </p:cNvSpPr>
          <p:nvPr>
            <p:ph type="sldNum" sz="quarter" idx="10"/>
          </p:nvPr>
        </p:nvSpPr>
        <p:spPr/>
        <p:txBody>
          <a:bodyPr/>
          <a:lstStyle/>
          <a:p>
            <a:fld id="{2604AE18-7AD0-FB4D-ABEF-742534E2DAE5}" type="slidenum">
              <a:rPr lang="en-US" smtClean="0"/>
              <a:t>58</a:t>
            </a:fld>
            <a:endParaRPr lang="en-US"/>
          </a:p>
        </p:txBody>
      </p:sp>
    </p:spTree>
    <p:extLst>
      <p:ext uri="{BB962C8B-B14F-4D97-AF65-F5344CB8AC3E}">
        <p14:creationId xmlns:p14="http://schemas.microsoft.com/office/powerpoint/2010/main" val="3498881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59</a:t>
            </a:fld>
            <a:endParaRPr lang="en-US"/>
          </a:p>
        </p:txBody>
      </p:sp>
    </p:spTree>
    <p:extLst>
      <p:ext uri="{BB962C8B-B14F-4D97-AF65-F5344CB8AC3E}">
        <p14:creationId xmlns:p14="http://schemas.microsoft.com/office/powerpoint/2010/main" val="3675588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6</a:t>
            </a:fld>
            <a:endParaRPr lang="en-US"/>
          </a:p>
        </p:txBody>
      </p:sp>
    </p:spTree>
    <p:extLst>
      <p:ext uri="{BB962C8B-B14F-4D97-AF65-F5344CB8AC3E}">
        <p14:creationId xmlns:p14="http://schemas.microsoft.com/office/powerpoint/2010/main" val="38089017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60</a:t>
            </a:fld>
            <a:endParaRPr lang="en-US"/>
          </a:p>
        </p:txBody>
      </p:sp>
    </p:spTree>
    <p:extLst>
      <p:ext uri="{BB962C8B-B14F-4D97-AF65-F5344CB8AC3E}">
        <p14:creationId xmlns:p14="http://schemas.microsoft.com/office/powerpoint/2010/main" val="3675588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61</a:t>
            </a:fld>
            <a:endParaRPr lang="en-US"/>
          </a:p>
        </p:txBody>
      </p:sp>
    </p:spTree>
    <p:extLst>
      <p:ext uri="{BB962C8B-B14F-4D97-AF65-F5344CB8AC3E}">
        <p14:creationId xmlns:p14="http://schemas.microsoft.com/office/powerpoint/2010/main" val="36755887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62</a:t>
            </a:fld>
            <a:endParaRPr lang="en-US"/>
          </a:p>
        </p:txBody>
      </p:sp>
    </p:spTree>
    <p:extLst>
      <p:ext uri="{BB962C8B-B14F-4D97-AF65-F5344CB8AC3E}">
        <p14:creationId xmlns:p14="http://schemas.microsoft.com/office/powerpoint/2010/main" val="3675588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63</a:t>
            </a:fld>
            <a:endParaRPr lang="en-US"/>
          </a:p>
        </p:txBody>
      </p:sp>
    </p:spTree>
    <p:extLst>
      <p:ext uri="{BB962C8B-B14F-4D97-AF65-F5344CB8AC3E}">
        <p14:creationId xmlns:p14="http://schemas.microsoft.com/office/powerpoint/2010/main" val="8843978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64</a:t>
            </a:fld>
            <a:endParaRPr lang="en-US"/>
          </a:p>
        </p:txBody>
      </p:sp>
    </p:spTree>
    <p:extLst>
      <p:ext uri="{BB962C8B-B14F-4D97-AF65-F5344CB8AC3E}">
        <p14:creationId xmlns:p14="http://schemas.microsoft.com/office/powerpoint/2010/main" val="8843978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65</a:t>
            </a:fld>
            <a:endParaRPr lang="en-US"/>
          </a:p>
        </p:txBody>
      </p:sp>
    </p:spTree>
    <p:extLst>
      <p:ext uri="{BB962C8B-B14F-4D97-AF65-F5344CB8AC3E}">
        <p14:creationId xmlns:p14="http://schemas.microsoft.com/office/powerpoint/2010/main" val="39762409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66</a:t>
            </a:fld>
            <a:endParaRPr lang="en-US"/>
          </a:p>
        </p:txBody>
      </p:sp>
    </p:spTree>
    <p:extLst>
      <p:ext uri="{BB962C8B-B14F-4D97-AF65-F5344CB8AC3E}">
        <p14:creationId xmlns:p14="http://schemas.microsoft.com/office/powerpoint/2010/main" val="14043266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67</a:t>
            </a:fld>
            <a:endParaRPr lang="en-US"/>
          </a:p>
        </p:txBody>
      </p:sp>
    </p:spTree>
    <p:extLst>
      <p:ext uri="{BB962C8B-B14F-4D97-AF65-F5344CB8AC3E}">
        <p14:creationId xmlns:p14="http://schemas.microsoft.com/office/powerpoint/2010/main" val="37161953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68</a:t>
            </a:fld>
            <a:endParaRPr lang="en-US"/>
          </a:p>
        </p:txBody>
      </p:sp>
    </p:spTree>
    <p:extLst>
      <p:ext uri="{BB962C8B-B14F-4D97-AF65-F5344CB8AC3E}">
        <p14:creationId xmlns:p14="http://schemas.microsoft.com/office/powerpoint/2010/main" val="36198474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69</a:t>
            </a:fld>
            <a:endParaRPr lang="en-US"/>
          </a:p>
        </p:txBody>
      </p:sp>
    </p:spTree>
    <p:extLst>
      <p:ext uri="{BB962C8B-B14F-4D97-AF65-F5344CB8AC3E}">
        <p14:creationId xmlns:p14="http://schemas.microsoft.com/office/powerpoint/2010/main" val="3836538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ln/>
        </p:spPr>
        <p:txBody>
          <a:bodyPr/>
          <a:lstStyle/>
          <a:p>
            <a:r>
              <a:rPr lang="en-US" b="1">
                <a:latin typeface="Arial" charset="0"/>
                <a:cs typeface="Arial" charset="0"/>
              </a:rPr>
              <a:t>Figure 2. </a:t>
            </a:r>
            <a:r>
              <a:rPr lang="en-US">
                <a:latin typeface="Arial" charset="0"/>
                <a:cs typeface="Arial" charset="0"/>
              </a:rPr>
              <a:t>Maturational changes in the temporal characteristics and amplitude of the identified functional brain activity (a). The lag time to the positive peak of the identified response decreases systematically with increasing PMA (data shown with robust regression line with prediction error bands). (b) The amplitude of BOLD signal change within the identified clusters of activity are significantly higher at the conclusion of the third trimester (35–36 weeks PMA) in comparison to younger infants and those at term equivalent age (line represents data median; box represents data lower and upper quartile; *P &lt; 0.05 Mann–Whitney U-test with Holm–Bonferroni correction).
</a:t>
            </a:r>
          </a:p>
        </p:txBody>
      </p:sp>
      <p:sp>
        <p:nvSpPr>
          <p:cNvPr id="1741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fld id="{990F84E4-702B-F34F-883A-22A93FF5A5B2}" type="slidenum">
              <a:rPr lang="en-US" sz="1200"/>
              <a:pPr algn="r" eaLnBrk="1" hangingPunct="1"/>
              <a:t>7</a:t>
            </a:fld>
            <a:endParaRPr lang="en-US"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anatomical/structural connectivity </a:t>
            </a:r>
            <a:r>
              <a:rPr lang="en-US" sz="1200" b="0" i="0" u="none" strike="noStrike" kern="1200" baseline="0" dirty="0" smtClean="0">
                <a:solidFill>
                  <a:schemeClr val="tx1"/>
                </a:solidFill>
                <a:latin typeface="+mn-lt"/>
                <a:ea typeface="+mn-ea"/>
                <a:cs typeface="+mn-cs"/>
              </a:rPr>
              <a:t>= presence of axonal connections </a:t>
            </a:r>
          </a:p>
          <a:p>
            <a:r>
              <a:rPr lang="en-US" sz="1200" b="1" i="0" u="none" strike="noStrike" kern="1200" baseline="0" dirty="0" smtClean="0">
                <a:solidFill>
                  <a:schemeClr val="tx1"/>
                </a:solidFill>
                <a:latin typeface="+mn-lt"/>
                <a:ea typeface="+mn-ea"/>
                <a:cs typeface="+mn-cs"/>
              </a:rPr>
              <a:t>functional connectivity </a:t>
            </a:r>
            <a:r>
              <a:rPr lang="en-US" sz="1200" b="0" i="0" u="none" strike="noStrike" kern="1200" baseline="0" dirty="0" smtClean="0">
                <a:solidFill>
                  <a:schemeClr val="tx1"/>
                </a:solidFill>
                <a:latin typeface="+mn-lt"/>
                <a:ea typeface="+mn-ea"/>
                <a:cs typeface="+mn-cs"/>
              </a:rPr>
              <a:t>= statistical dependencies between regional time series </a:t>
            </a:r>
          </a:p>
          <a:p>
            <a:r>
              <a:rPr lang="en-US" sz="1200" b="1" i="0" u="none" strike="noStrike" kern="1200" baseline="0" dirty="0" smtClean="0">
                <a:solidFill>
                  <a:schemeClr val="tx1"/>
                </a:solidFill>
                <a:latin typeface="+mn-lt"/>
                <a:ea typeface="+mn-ea"/>
                <a:cs typeface="+mn-cs"/>
              </a:rPr>
              <a:t>effective connectivity </a:t>
            </a:r>
            <a:r>
              <a:rPr lang="en-US" sz="1200" b="0" i="0" u="none" strike="noStrike" kern="1200" baseline="0" dirty="0" smtClean="0">
                <a:solidFill>
                  <a:schemeClr val="tx1"/>
                </a:solidFill>
                <a:latin typeface="+mn-lt"/>
                <a:ea typeface="+mn-ea"/>
                <a:cs typeface="+mn-cs"/>
              </a:rPr>
              <a:t>= causal (directed) influences between neurons or neuronal populations </a:t>
            </a:r>
          </a:p>
          <a:p>
            <a:endParaRPr lang="en-US" dirty="0"/>
          </a:p>
        </p:txBody>
      </p:sp>
      <p:sp>
        <p:nvSpPr>
          <p:cNvPr id="4" name="Slide Number Placeholder 3"/>
          <p:cNvSpPr>
            <a:spLocks noGrp="1"/>
          </p:cNvSpPr>
          <p:nvPr>
            <p:ph type="sldNum" sz="quarter" idx="10"/>
          </p:nvPr>
        </p:nvSpPr>
        <p:spPr/>
        <p:txBody>
          <a:bodyPr/>
          <a:lstStyle/>
          <a:p>
            <a:fld id="{2604AE18-7AD0-FB4D-ABEF-742534E2DAE5}" type="slidenum">
              <a:rPr lang="en-US" smtClean="0"/>
              <a:t>70</a:t>
            </a:fld>
            <a:endParaRPr lang="en-US"/>
          </a:p>
        </p:txBody>
      </p:sp>
    </p:spTree>
    <p:extLst>
      <p:ext uri="{BB962C8B-B14F-4D97-AF65-F5344CB8AC3E}">
        <p14:creationId xmlns:p14="http://schemas.microsoft.com/office/powerpoint/2010/main" val="35046044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anatomical/structural connectivity </a:t>
            </a:r>
            <a:r>
              <a:rPr lang="en-US" sz="1200" b="0" i="0" u="none" strike="noStrike" kern="1200" baseline="0" dirty="0" smtClean="0">
                <a:solidFill>
                  <a:schemeClr val="tx1"/>
                </a:solidFill>
                <a:latin typeface="+mn-lt"/>
                <a:ea typeface="+mn-ea"/>
                <a:cs typeface="+mn-cs"/>
              </a:rPr>
              <a:t>= presence of axonal connections </a:t>
            </a:r>
          </a:p>
          <a:p>
            <a:r>
              <a:rPr lang="en-US" sz="1200" b="1" i="0" u="none" strike="noStrike" kern="1200" baseline="0" dirty="0" smtClean="0">
                <a:solidFill>
                  <a:schemeClr val="tx1"/>
                </a:solidFill>
                <a:latin typeface="+mn-lt"/>
                <a:ea typeface="+mn-ea"/>
                <a:cs typeface="+mn-cs"/>
              </a:rPr>
              <a:t>functional connectivity </a:t>
            </a:r>
            <a:r>
              <a:rPr lang="en-US" sz="1200" b="0" i="0" u="none" strike="noStrike" kern="1200" baseline="0" dirty="0" smtClean="0">
                <a:solidFill>
                  <a:schemeClr val="tx1"/>
                </a:solidFill>
                <a:latin typeface="+mn-lt"/>
                <a:ea typeface="+mn-ea"/>
                <a:cs typeface="+mn-cs"/>
              </a:rPr>
              <a:t>= statistical dependencies between regional time series </a:t>
            </a:r>
          </a:p>
          <a:p>
            <a:r>
              <a:rPr lang="en-US" sz="1200" b="1" i="0" u="none" strike="noStrike" kern="1200" baseline="0" dirty="0" smtClean="0">
                <a:solidFill>
                  <a:schemeClr val="tx1"/>
                </a:solidFill>
                <a:latin typeface="+mn-lt"/>
                <a:ea typeface="+mn-ea"/>
                <a:cs typeface="+mn-cs"/>
              </a:rPr>
              <a:t>effective connectivity </a:t>
            </a:r>
            <a:r>
              <a:rPr lang="en-US" sz="1200" b="0" i="0" u="none" strike="noStrike" kern="1200" baseline="0" dirty="0" smtClean="0">
                <a:solidFill>
                  <a:schemeClr val="tx1"/>
                </a:solidFill>
                <a:latin typeface="+mn-lt"/>
                <a:ea typeface="+mn-ea"/>
                <a:cs typeface="+mn-cs"/>
              </a:rPr>
              <a:t>= causal (directed) influences between neurons or neuronal populations </a:t>
            </a:r>
          </a:p>
          <a:p>
            <a:endParaRPr lang="en-US" dirty="0"/>
          </a:p>
        </p:txBody>
      </p:sp>
      <p:sp>
        <p:nvSpPr>
          <p:cNvPr id="4" name="Slide Number Placeholder 3"/>
          <p:cNvSpPr>
            <a:spLocks noGrp="1"/>
          </p:cNvSpPr>
          <p:nvPr>
            <p:ph type="sldNum" sz="quarter" idx="10"/>
          </p:nvPr>
        </p:nvSpPr>
        <p:spPr/>
        <p:txBody>
          <a:bodyPr/>
          <a:lstStyle/>
          <a:p>
            <a:fld id="{2604AE18-7AD0-FB4D-ABEF-742534E2DAE5}" type="slidenum">
              <a:rPr lang="en-US" smtClean="0"/>
              <a:t>71</a:t>
            </a:fld>
            <a:endParaRPr lang="en-US"/>
          </a:p>
        </p:txBody>
      </p:sp>
    </p:spTree>
    <p:extLst>
      <p:ext uri="{BB962C8B-B14F-4D97-AF65-F5344CB8AC3E}">
        <p14:creationId xmlns:p14="http://schemas.microsoft.com/office/powerpoint/2010/main" val="35046044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72</a:t>
            </a:fld>
            <a:endParaRPr lang="en-US"/>
          </a:p>
        </p:txBody>
      </p:sp>
    </p:spTree>
    <p:extLst>
      <p:ext uri="{BB962C8B-B14F-4D97-AF65-F5344CB8AC3E}">
        <p14:creationId xmlns:p14="http://schemas.microsoft.com/office/powerpoint/2010/main" val="41080668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73</a:t>
            </a:fld>
            <a:endParaRPr lang="en-US"/>
          </a:p>
        </p:txBody>
      </p:sp>
    </p:spTree>
    <p:extLst>
      <p:ext uri="{BB962C8B-B14F-4D97-AF65-F5344CB8AC3E}">
        <p14:creationId xmlns:p14="http://schemas.microsoft.com/office/powerpoint/2010/main" val="42144276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74</a:t>
            </a:fld>
            <a:endParaRPr lang="en-US"/>
          </a:p>
        </p:txBody>
      </p:sp>
    </p:spTree>
    <p:extLst>
      <p:ext uri="{BB962C8B-B14F-4D97-AF65-F5344CB8AC3E}">
        <p14:creationId xmlns:p14="http://schemas.microsoft.com/office/powerpoint/2010/main" val="19046141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75</a:t>
            </a:fld>
            <a:endParaRPr lang="en-US"/>
          </a:p>
        </p:txBody>
      </p:sp>
    </p:spTree>
    <p:extLst>
      <p:ext uri="{BB962C8B-B14F-4D97-AF65-F5344CB8AC3E}">
        <p14:creationId xmlns:p14="http://schemas.microsoft.com/office/powerpoint/2010/main" val="4347463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04AE18-7AD0-FB4D-ABEF-742534E2DAE5}" type="slidenum">
              <a:rPr lang="en-US" smtClean="0"/>
              <a:t>76</a:t>
            </a:fld>
            <a:endParaRPr lang="en-US"/>
          </a:p>
        </p:txBody>
      </p:sp>
    </p:spTree>
    <p:extLst>
      <p:ext uri="{BB962C8B-B14F-4D97-AF65-F5344CB8AC3E}">
        <p14:creationId xmlns:p14="http://schemas.microsoft.com/office/powerpoint/2010/main" val="28710181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04AE18-7AD0-FB4D-ABEF-742534E2DAE5}" type="slidenum">
              <a:rPr lang="en-US" smtClean="0"/>
              <a:t>77</a:t>
            </a:fld>
            <a:endParaRPr lang="en-US"/>
          </a:p>
        </p:txBody>
      </p:sp>
    </p:spTree>
    <p:extLst>
      <p:ext uri="{BB962C8B-B14F-4D97-AF65-F5344CB8AC3E}">
        <p14:creationId xmlns:p14="http://schemas.microsoft.com/office/powerpoint/2010/main" val="8650882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78</a:t>
            </a:fld>
            <a:endParaRPr lang="en-US"/>
          </a:p>
        </p:txBody>
      </p:sp>
    </p:spTree>
    <p:extLst>
      <p:ext uri="{BB962C8B-B14F-4D97-AF65-F5344CB8AC3E}">
        <p14:creationId xmlns:p14="http://schemas.microsoft.com/office/powerpoint/2010/main" val="39762409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79</a:t>
            </a:fld>
            <a:endParaRPr lang="en-US"/>
          </a:p>
        </p:txBody>
      </p:sp>
    </p:spTree>
    <p:extLst>
      <p:ext uri="{BB962C8B-B14F-4D97-AF65-F5344CB8AC3E}">
        <p14:creationId xmlns:p14="http://schemas.microsoft.com/office/powerpoint/2010/main" val="697271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8</a:t>
            </a:fld>
            <a:endParaRPr lang="en-US"/>
          </a:p>
        </p:txBody>
      </p:sp>
    </p:spTree>
    <p:extLst>
      <p:ext uri="{BB962C8B-B14F-4D97-AF65-F5344CB8AC3E}">
        <p14:creationId xmlns:p14="http://schemas.microsoft.com/office/powerpoint/2010/main" val="38602173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•Advantage: </a:t>
            </a:r>
          </a:p>
          <a:p>
            <a:r>
              <a:rPr lang="en-US" sz="1200" b="0" i="0" u="none" strike="noStrike" kern="1200" baseline="0" dirty="0" smtClean="0">
                <a:solidFill>
                  <a:schemeClr val="tx1"/>
                </a:solidFill>
                <a:latin typeface="+mn-lt"/>
                <a:ea typeface="+mn-ea"/>
                <a:cs typeface="+mn-cs"/>
              </a:rPr>
              <a:t>•direct answer to a direct question (straightforward interpretation) </a:t>
            </a:r>
          </a:p>
          <a:p>
            <a:r>
              <a:rPr lang="en-US" sz="1200" b="0" i="0" u="none" strike="noStrike" kern="1200" baseline="0" dirty="0" smtClean="0">
                <a:solidFill>
                  <a:schemeClr val="tx1"/>
                </a:solidFill>
                <a:latin typeface="+mn-lt"/>
                <a:ea typeface="+mn-ea"/>
                <a:cs typeface="+mn-cs"/>
              </a:rPr>
              <a:t>•Has moderate-to-high reliability </a:t>
            </a:r>
          </a:p>
          <a:p>
            <a:r>
              <a:rPr lang="en-US" sz="1200" b="0" i="0" u="none" strike="noStrike" kern="1200" baseline="0" dirty="0" smtClean="0">
                <a:solidFill>
                  <a:schemeClr val="tx1"/>
                </a:solidFill>
                <a:latin typeface="+mn-lt"/>
                <a:ea typeface="+mn-ea"/>
                <a:cs typeface="+mn-cs"/>
              </a:rPr>
              <a:t>•Weakness: </a:t>
            </a:r>
          </a:p>
          <a:p>
            <a:r>
              <a:rPr lang="en-US" sz="1200" b="0" i="0" u="none" strike="noStrike" kern="1200" baseline="0" dirty="0" smtClean="0">
                <a:solidFill>
                  <a:schemeClr val="tx1"/>
                </a:solidFill>
                <a:latin typeface="+mn-lt"/>
                <a:ea typeface="+mn-ea"/>
                <a:cs typeface="+mn-cs"/>
              </a:rPr>
              <a:t>•Residual confounds in the SCA time series (e.g. head motion) </a:t>
            </a:r>
          </a:p>
          <a:p>
            <a:r>
              <a:rPr lang="en-US" sz="1200" b="0" i="0" u="none" strike="noStrike" kern="1200" baseline="0" dirty="0" smtClean="0">
                <a:solidFill>
                  <a:schemeClr val="tx1"/>
                </a:solidFill>
                <a:latin typeface="+mn-lt"/>
                <a:ea typeface="+mn-ea"/>
                <a:cs typeface="+mn-cs"/>
              </a:rPr>
              <a:t>•Bias attached to seed selection (see previous slide) </a:t>
            </a:r>
          </a:p>
          <a:p>
            <a:r>
              <a:rPr lang="en-US" sz="1200" b="0" i="0" u="none" strike="noStrike" kern="1200" baseline="0" dirty="0" smtClean="0">
                <a:solidFill>
                  <a:schemeClr val="tx1"/>
                </a:solidFill>
                <a:latin typeface="+mn-lt"/>
                <a:ea typeface="+mn-ea"/>
                <a:cs typeface="+mn-cs"/>
              </a:rPr>
              <a:t>•Anatomical restrictions on the measurement of network connectivity (multiple regions must be manually defined before analysis in order to generate multiple network maps) </a:t>
            </a:r>
          </a:p>
          <a:p>
            <a:endParaRPr lang="en-US" dirty="0"/>
          </a:p>
        </p:txBody>
      </p:sp>
      <p:sp>
        <p:nvSpPr>
          <p:cNvPr id="4" name="Slide Number Placeholder 3"/>
          <p:cNvSpPr>
            <a:spLocks noGrp="1"/>
          </p:cNvSpPr>
          <p:nvPr>
            <p:ph type="sldNum" sz="quarter" idx="10"/>
          </p:nvPr>
        </p:nvSpPr>
        <p:spPr/>
        <p:txBody>
          <a:bodyPr/>
          <a:lstStyle/>
          <a:p>
            <a:fld id="{2604AE18-7AD0-FB4D-ABEF-742534E2DAE5}" type="slidenum">
              <a:rPr lang="en-US" smtClean="0"/>
              <a:t>80</a:t>
            </a:fld>
            <a:endParaRPr lang="en-US"/>
          </a:p>
        </p:txBody>
      </p:sp>
    </p:spTree>
    <p:extLst>
      <p:ext uri="{BB962C8B-B14F-4D97-AF65-F5344CB8AC3E}">
        <p14:creationId xmlns:p14="http://schemas.microsoft.com/office/powerpoint/2010/main" val="6260777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81</a:t>
            </a:fld>
            <a:endParaRPr lang="en-US"/>
          </a:p>
        </p:txBody>
      </p:sp>
    </p:spTree>
    <p:extLst>
      <p:ext uri="{BB962C8B-B14F-4D97-AF65-F5344CB8AC3E}">
        <p14:creationId xmlns:p14="http://schemas.microsoft.com/office/powerpoint/2010/main" val="22608922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82</a:t>
            </a:fld>
            <a:endParaRPr lang="en-US"/>
          </a:p>
        </p:txBody>
      </p:sp>
    </p:spTree>
    <p:extLst>
      <p:ext uri="{BB962C8B-B14F-4D97-AF65-F5344CB8AC3E}">
        <p14:creationId xmlns:p14="http://schemas.microsoft.com/office/powerpoint/2010/main" val="42771232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83</a:t>
            </a:fld>
            <a:endParaRPr lang="en-US"/>
          </a:p>
        </p:txBody>
      </p:sp>
    </p:spTree>
    <p:extLst>
      <p:ext uri="{BB962C8B-B14F-4D97-AF65-F5344CB8AC3E}">
        <p14:creationId xmlns:p14="http://schemas.microsoft.com/office/powerpoint/2010/main" val="26204712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Advantage: </a:t>
            </a:r>
          </a:p>
          <a:p>
            <a:r>
              <a:rPr lang="en-US" sz="1200" b="0" i="0" u="none" strike="noStrike" kern="1200" baseline="0" dirty="0" smtClean="0">
                <a:solidFill>
                  <a:schemeClr val="tx1"/>
                </a:solidFill>
                <a:latin typeface="+mn-lt"/>
                <a:ea typeface="+mn-ea"/>
                <a:cs typeface="+mn-cs"/>
              </a:rPr>
              <a:t>•Data-driven; explore fMRI data in search of systematic variation, without necessarily adopting an a priori model for that variation </a:t>
            </a:r>
          </a:p>
          <a:p>
            <a:r>
              <a:rPr lang="en-US" sz="1200" b="0" i="0" u="none" strike="noStrike" kern="1200" baseline="0" dirty="0" smtClean="0">
                <a:solidFill>
                  <a:schemeClr val="tx1"/>
                </a:solidFill>
                <a:latin typeface="+mn-lt"/>
                <a:ea typeface="+mn-ea"/>
                <a:cs typeface="+mn-cs"/>
              </a:rPr>
              <a:t>•Partition the four dimensional fMRI time series into a set of components that may reflect distinct aspects of brain functioning, and also sources of non-neuronal variance (related to movement, ventricles, WM, respiration) </a:t>
            </a:r>
          </a:p>
          <a:p>
            <a:r>
              <a:rPr lang="en-US" sz="1200" b="0" i="0" u="none" strike="noStrike" kern="1200" baseline="0" dirty="0" smtClean="0">
                <a:solidFill>
                  <a:schemeClr val="tx1"/>
                </a:solidFill>
                <a:latin typeface="+mn-lt"/>
                <a:ea typeface="+mn-ea"/>
                <a:cs typeface="+mn-cs"/>
              </a:rPr>
              <a:t>•Weakness: </a:t>
            </a:r>
          </a:p>
          <a:p>
            <a:r>
              <a:rPr lang="en-US" sz="1200" b="0" i="0" u="none" strike="noStrike" kern="1200" baseline="0" dirty="0" smtClean="0">
                <a:solidFill>
                  <a:schemeClr val="tx1"/>
                </a:solidFill>
                <a:latin typeface="+mn-lt"/>
                <a:ea typeface="+mn-ea"/>
                <a:cs typeface="+mn-cs"/>
              </a:rPr>
              <a:t>•Poorly chosen models (e.g. how to select the number of IC?) </a:t>
            </a:r>
          </a:p>
          <a:p>
            <a:r>
              <a:rPr lang="en-US" sz="1200" b="0" i="0" u="none" strike="noStrike" kern="1200" baseline="0" dirty="0" smtClean="0">
                <a:solidFill>
                  <a:schemeClr val="tx1"/>
                </a:solidFill>
                <a:latin typeface="+mn-lt"/>
                <a:ea typeface="+mn-ea"/>
                <a:cs typeface="+mn-cs"/>
              </a:rPr>
              <a:t>•Variability in the hemodynamic response </a:t>
            </a:r>
          </a:p>
          <a:p>
            <a:r>
              <a:rPr lang="en-US" sz="1200" b="0" i="0" u="none" strike="noStrike" kern="1200" baseline="0" dirty="0" smtClean="0">
                <a:solidFill>
                  <a:schemeClr val="tx1"/>
                </a:solidFill>
                <a:latin typeface="+mn-lt"/>
                <a:ea typeface="+mn-ea"/>
                <a:cs typeface="+mn-cs"/>
              </a:rPr>
              <a:t>•Loss of specificity in relation to a well-defined seed of interest, interpretation? </a:t>
            </a:r>
          </a:p>
          <a:p>
            <a:endParaRPr lang="en-US" dirty="0"/>
          </a:p>
        </p:txBody>
      </p:sp>
      <p:sp>
        <p:nvSpPr>
          <p:cNvPr id="4" name="Slide Number Placeholder 3"/>
          <p:cNvSpPr>
            <a:spLocks noGrp="1"/>
          </p:cNvSpPr>
          <p:nvPr>
            <p:ph type="sldNum" sz="quarter" idx="10"/>
          </p:nvPr>
        </p:nvSpPr>
        <p:spPr/>
        <p:txBody>
          <a:bodyPr/>
          <a:lstStyle/>
          <a:p>
            <a:fld id="{2604AE18-7AD0-FB4D-ABEF-742534E2DAE5}" type="slidenum">
              <a:rPr lang="en-US" smtClean="0"/>
              <a:t>84</a:t>
            </a:fld>
            <a:endParaRPr lang="en-US"/>
          </a:p>
        </p:txBody>
      </p:sp>
    </p:spTree>
    <p:extLst>
      <p:ext uri="{BB962C8B-B14F-4D97-AF65-F5344CB8AC3E}">
        <p14:creationId xmlns:p14="http://schemas.microsoft.com/office/powerpoint/2010/main" val="11022175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85</a:t>
            </a:fld>
            <a:endParaRPr lang="en-US"/>
          </a:p>
        </p:txBody>
      </p:sp>
    </p:spTree>
    <p:extLst>
      <p:ext uri="{BB962C8B-B14F-4D97-AF65-F5344CB8AC3E}">
        <p14:creationId xmlns:p14="http://schemas.microsoft.com/office/powerpoint/2010/main" val="228737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86</a:t>
            </a:fld>
            <a:endParaRPr lang="en-US"/>
          </a:p>
        </p:txBody>
      </p:sp>
    </p:spTree>
    <p:extLst>
      <p:ext uri="{BB962C8B-B14F-4D97-AF65-F5344CB8AC3E}">
        <p14:creationId xmlns:p14="http://schemas.microsoft.com/office/powerpoint/2010/main" val="14150941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87</a:t>
            </a:fld>
            <a:endParaRPr lang="en-US"/>
          </a:p>
        </p:txBody>
      </p:sp>
    </p:spTree>
    <p:extLst>
      <p:ext uri="{BB962C8B-B14F-4D97-AF65-F5344CB8AC3E}">
        <p14:creationId xmlns:p14="http://schemas.microsoft.com/office/powerpoint/2010/main" val="28463643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88</a:t>
            </a:fld>
            <a:endParaRPr lang="en-US"/>
          </a:p>
        </p:txBody>
      </p:sp>
    </p:spTree>
    <p:extLst>
      <p:ext uri="{BB962C8B-B14F-4D97-AF65-F5344CB8AC3E}">
        <p14:creationId xmlns:p14="http://schemas.microsoft.com/office/powerpoint/2010/main" val="27809900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89</a:t>
            </a:fld>
            <a:endParaRPr lang="en-US"/>
          </a:p>
        </p:txBody>
      </p:sp>
    </p:spTree>
    <p:extLst>
      <p:ext uri="{BB962C8B-B14F-4D97-AF65-F5344CB8AC3E}">
        <p14:creationId xmlns:p14="http://schemas.microsoft.com/office/powerpoint/2010/main" val="3751634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4AE18-7AD0-FB4D-ABEF-742534E2DAE5}" type="slidenum">
              <a:rPr lang="en-US" smtClean="0"/>
              <a:t>9</a:t>
            </a:fld>
            <a:endParaRPr lang="en-US"/>
          </a:p>
        </p:txBody>
      </p:sp>
    </p:spTree>
    <p:extLst>
      <p:ext uri="{BB962C8B-B14F-4D97-AF65-F5344CB8AC3E}">
        <p14:creationId xmlns:p14="http://schemas.microsoft.com/office/powerpoint/2010/main" val="3976240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6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600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7" name="Picture Placeholder 6"/>
          <p:cNvSpPr>
            <a:spLocks noGrp="1"/>
          </p:cNvSpPr>
          <p:nvPr>
            <p:ph type="pic" sz="quarter" idx="13"/>
          </p:nvPr>
        </p:nvSpPr>
        <p:spPr>
          <a:xfrm>
            <a:off x="609600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223899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7" name="Picture Placeholder 6"/>
          <p:cNvSpPr>
            <a:spLocks noGrp="1"/>
          </p:cNvSpPr>
          <p:nvPr>
            <p:ph type="pic" sz="quarter" idx="12"/>
          </p:nvPr>
        </p:nvSpPr>
        <p:spPr>
          <a:xfrm>
            <a:off x="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984982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477779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710616" y="0"/>
            <a:ext cx="4481383" cy="6858000"/>
          </a:xfrm>
          <a:custGeom>
            <a:avLst/>
            <a:gdLst>
              <a:gd name="connsiteX0" fmla="*/ 0 w 4481383"/>
              <a:gd name="connsiteY0" fmla="*/ 0 h 6858000"/>
              <a:gd name="connsiteX1" fmla="*/ 4481383 w 4481383"/>
              <a:gd name="connsiteY1" fmla="*/ 0 h 6858000"/>
              <a:gd name="connsiteX2" fmla="*/ 4481383 w 4481383"/>
              <a:gd name="connsiteY2" fmla="*/ 6858000 h 6858000"/>
              <a:gd name="connsiteX3" fmla="*/ 0 w 44813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81383" h="6858000">
                <a:moveTo>
                  <a:pt x="0" y="0"/>
                </a:moveTo>
                <a:lnTo>
                  <a:pt x="4481383" y="0"/>
                </a:lnTo>
                <a:lnTo>
                  <a:pt x="448138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970426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4481383" cy="6858000"/>
          </a:xfrm>
          <a:custGeom>
            <a:avLst/>
            <a:gdLst>
              <a:gd name="connsiteX0" fmla="*/ 0 w 4481383"/>
              <a:gd name="connsiteY0" fmla="*/ 0 h 6858000"/>
              <a:gd name="connsiteX1" fmla="*/ 4481383 w 4481383"/>
              <a:gd name="connsiteY1" fmla="*/ 0 h 6858000"/>
              <a:gd name="connsiteX2" fmla="*/ 4481383 w 4481383"/>
              <a:gd name="connsiteY2" fmla="*/ 6858000 h 6858000"/>
              <a:gd name="connsiteX3" fmla="*/ 0 w 44813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81383" h="6858000">
                <a:moveTo>
                  <a:pt x="0" y="0"/>
                </a:moveTo>
                <a:lnTo>
                  <a:pt x="4481383" y="0"/>
                </a:lnTo>
                <a:lnTo>
                  <a:pt x="448138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391909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0" y="0"/>
            <a:ext cx="5206738" cy="6858000"/>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709692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855309" y="0"/>
            <a:ext cx="4481383" cy="6858000"/>
          </a:xfrm>
          <a:custGeom>
            <a:avLst/>
            <a:gdLst>
              <a:gd name="connsiteX0" fmla="*/ 0 w 4481383"/>
              <a:gd name="connsiteY0" fmla="*/ 0 h 6858000"/>
              <a:gd name="connsiteX1" fmla="*/ 4481383 w 4481383"/>
              <a:gd name="connsiteY1" fmla="*/ 0 h 6858000"/>
              <a:gd name="connsiteX2" fmla="*/ 4481383 w 4481383"/>
              <a:gd name="connsiteY2" fmla="*/ 6858000 h 6858000"/>
              <a:gd name="connsiteX3" fmla="*/ 0 w 44813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81383" h="6858000">
                <a:moveTo>
                  <a:pt x="0" y="0"/>
                </a:moveTo>
                <a:lnTo>
                  <a:pt x="4481383" y="0"/>
                </a:lnTo>
                <a:lnTo>
                  <a:pt x="448138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784470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5334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22" name="Picture Placeholder 21"/>
          <p:cNvSpPr>
            <a:spLocks noGrp="1"/>
          </p:cNvSpPr>
          <p:nvPr>
            <p:ph type="pic" sz="quarter" idx="11"/>
          </p:nvPr>
        </p:nvSpPr>
        <p:spPr>
          <a:xfrm>
            <a:off x="8763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23" name="Picture Placeholder 22"/>
          <p:cNvSpPr>
            <a:spLocks noGrp="1"/>
          </p:cNvSpPr>
          <p:nvPr>
            <p:ph type="pic" sz="quarter" idx="12"/>
          </p:nvPr>
        </p:nvSpPr>
        <p:spPr>
          <a:xfrm>
            <a:off x="5334000" y="342900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24" name="Picture Placeholder 23"/>
          <p:cNvSpPr>
            <a:spLocks noGrp="1"/>
          </p:cNvSpPr>
          <p:nvPr>
            <p:ph type="pic" sz="quarter" idx="13"/>
          </p:nvPr>
        </p:nvSpPr>
        <p:spPr>
          <a:xfrm>
            <a:off x="8763000" y="342900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177019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4009198" y="1076335"/>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0" name="Picture Placeholder 19"/>
          <p:cNvSpPr>
            <a:spLocks noGrp="1"/>
          </p:cNvSpPr>
          <p:nvPr>
            <p:ph type="pic" sz="quarter" idx="11"/>
          </p:nvPr>
        </p:nvSpPr>
        <p:spPr>
          <a:xfrm>
            <a:off x="6427439" y="1076335"/>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1" name="Picture Placeholder 20"/>
          <p:cNvSpPr>
            <a:spLocks noGrp="1"/>
          </p:cNvSpPr>
          <p:nvPr>
            <p:ph type="pic" sz="quarter" idx="12"/>
          </p:nvPr>
        </p:nvSpPr>
        <p:spPr>
          <a:xfrm>
            <a:off x="8845680" y="1076335"/>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2" name="Picture Placeholder 21"/>
          <p:cNvSpPr>
            <a:spLocks noGrp="1"/>
          </p:cNvSpPr>
          <p:nvPr>
            <p:ph type="pic" sz="quarter" idx="13"/>
          </p:nvPr>
        </p:nvSpPr>
        <p:spPr>
          <a:xfrm>
            <a:off x="4009198" y="3488917"/>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3" name="Picture Placeholder 22"/>
          <p:cNvSpPr>
            <a:spLocks noGrp="1"/>
          </p:cNvSpPr>
          <p:nvPr>
            <p:ph type="pic" sz="quarter" idx="14"/>
          </p:nvPr>
        </p:nvSpPr>
        <p:spPr>
          <a:xfrm>
            <a:off x="6427439" y="3488917"/>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4" name="Picture Placeholder 23"/>
          <p:cNvSpPr>
            <a:spLocks noGrp="1"/>
          </p:cNvSpPr>
          <p:nvPr>
            <p:ph type="pic" sz="quarter" idx="15"/>
          </p:nvPr>
        </p:nvSpPr>
        <p:spPr>
          <a:xfrm>
            <a:off x="8845680" y="3488917"/>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Tree>
    <p:extLst>
      <p:ext uri="{BB962C8B-B14F-4D97-AF65-F5344CB8AC3E}">
        <p14:creationId xmlns:p14="http://schemas.microsoft.com/office/powerpoint/2010/main" val="1768449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3363686" y="358346"/>
            <a:ext cx="6226629" cy="3527854"/>
          </a:xfrm>
          <a:custGeom>
            <a:avLst/>
            <a:gdLst>
              <a:gd name="connsiteX0" fmla="*/ 0 w 6226629"/>
              <a:gd name="connsiteY0" fmla="*/ 0 h 3527854"/>
              <a:gd name="connsiteX1" fmla="*/ 6226629 w 6226629"/>
              <a:gd name="connsiteY1" fmla="*/ 0 h 3527854"/>
              <a:gd name="connsiteX2" fmla="*/ 6226629 w 6226629"/>
              <a:gd name="connsiteY2" fmla="*/ 3527854 h 3527854"/>
              <a:gd name="connsiteX3" fmla="*/ 0 w 6226629"/>
              <a:gd name="connsiteY3" fmla="*/ 3527854 h 3527854"/>
            </a:gdLst>
            <a:ahLst/>
            <a:cxnLst>
              <a:cxn ang="0">
                <a:pos x="connsiteX0" y="connsiteY0"/>
              </a:cxn>
              <a:cxn ang="0">
                <a:pos x="connsiteX1" y="connsiteY1"/>
              </a:cxn>
              <a:cxn ang="0">
                <a:pos x="connsiteX2" y="connsiteY2"/>
              </a:cxn>
              <a:cxn ang="0">
                <a:pos x="connsiteX3" y="connsiteY3"/>
              </a:cxn>
            </a:cxnLst>
            <a:rect l="l" t="t" r="r" b="b"/>
            <a:pathLst>
              <a:path w="6226629" h="3527854">
                <a:moveTo>
                  <a:pt x="0" y="0"/>
                </a:moveTo>
                <a:lnTo>
                  <a:pt x="6226629" y="0"/>
                </a:lnTo>
                <a:lnTo>
                  <a:pt x="6226629" y="3527854"/>
                </a:lnTo>
                <a:lnTo>
                  <a:pt x="0" y="3527854"/>
                </a:ln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5312230" y="4037717"/>
            <a:ext cx="4278084" cy="3429883"/>
          </a:xfrm>
          <a:custGeom>
            <a:avLst/>
            <a:gdLst>
              <a:gd name="connsiteX0" fmla="*/ 0 w 4278084"/>
              <a:gd name="connsiteY0" fmla="*/ 0 h 3429883"/>
              <a:gd name="connsiteX1" fmla="*/ 4278084 w 4278084"/>
              <a:gd name="connsiteY1" fmla="*/ 0 h 3429883"/>
              <a:gd name="connsiteX2" fmla="*/ 4278084 w 4278084"/>
              <a:gd name="connsiteY2" fmla="*/ 3429883 h 3429883"/>
              <a:gd name="connsiteX3" fmla="*/ 0 w 4278084"/>
              <a:gd name="connsiteY3" fmla="*/ 3429883 h 3429883"/>
            </a:gdLst>
            <a:ahLst/>
            <a:cxnLst>
              <a:cxn ang="0">
                <a:pos x="connsiteX0" y="connsiteY0"/>
              </a:cxn>
              <a:cxn ang="0">
                <a:pos x="connsiteX1" y="connsiteY1"/>
              </a:cxn>
              <a:cxn ang="0">
                <a:pos x="connsiteX2" y="connsiteY2"/>
              </a:cxn>
              <a:cxn ang="0">
                <a:pos x="connsiteX3" y="connsiteY3"/>
              </a:cxn>
            </a:cxnLst>
            <a:rect l="l" t="t" r="r" b="b"/>
            <a:pathLst>
              <a:path w="4278084" h="3429883">
                <a:moveTo>
                  <a:pt x="0" y="0"/>
                </a:moveTo>
                <a:lnTo>
                  <a:pt x="4278084" y="0"/>
                </a:lnTo>
                <a:lnTo>
                  <a:pt x="4278084" y="3429883"/>
                </a:lnTo>
                <a:lnTo>
                  <a:pt x="0" y="3429883"/>
                </a:lnTo>
                <a:close/>
              </a:path>
            </a:pathLst>
          </a:custGeom>
        </p:spPr>
        <p:txBody>
          <a:bodyPr wrap="square">
            <a:noAutofit/>
          </a:bodyPr>
          <a:lstStyle/>
          <a:p>
            <a:endParaRPr lang="en-US"/>
          </a:p>
        </p:txBody>
      </p:sp>
      <p:sp>
        <p:nvSpPr>
          <p:cNvPr id="19" name="Picture Placeholder 18"/>
          <p:cNvSpPr>
            <a:spLocks noGrp="1"/>
          </p:cNvSpPr>
          <p:nvPr>
            <p:ph type="pic" sz="quarter" idx="12"/>
          </p:nvPr>
        </p:nvSpPr>
        <p:spPr>
          <a:xfrm>
            <a:off x="9744143" y="2219803"/>
            <a:ext cx="2447857" cy="3429883"/>
          </a:xfrm>
          <a:custGeom>
            <a:avLst/>
            <a:gdLst>
              <a:gd name="connsiteX0" fmla="*/ 0 w 2447857"/>
              <a:gd name="connsiteY0" fmla="*/ 0 h 3429883"/>
              <a:gd name="connsiteX1" fmla="*/ 2447857 w 2447857"/>
              <a:gd name="connsiteY1" fmla="*/ 0 h 3429883"/>
              <a:gd name="connsiteX2" fmla="*/ 2447857 w 2447857"/>
              <a:gd name="connsiteY2" fmla="*/ 3429883 h 3429883"/>
              <a:gd name="connsiteX3" fmla="*/ 0 w 2447857"/>
              <a:gd name="connsiteY3" fmla="*/ 3429883 h 3429883"/>
            </a:gdLst>
            <a:ahLst/>
            <a:cxnLst>
              <a:cxn ang="0">
                <a:pos x="connsiteX0" y="connsiteY0"/>
              </a:cxn>
              <a:cxn ang="0">
                <a:pos x="connsiteX1" y="connsiteY1"/>
              </a:cxn>
              <a:cxn ang="0">
                <a:pos x="connsiteX2" y="connsiteY2"/>
              </a:cxn>
              <a:cxn ang="0">
                <a:pos x="connsiteX3" y="connsiteY3"/>
              </a:cxn>
            </a:cxnLst>
            <a:rect l="l" t="t" r="r" b="b"/>
            <a:pathLst>
              <a:path w="2447857" h="3429883">
                <a:moveTo>
                  <a:pt x="0" y="0"/>
                </a:moveTo>
                <a:lnTo>
                  <a:pt x="2447857" y="0"/>
                </a:lnTo>
                <a:lnTo>
                  <a:pt x="2447857" y="3429883"/>
                </a:lnTo>
                <a:lnTo>
                  <a:pt x="0" y="3429883"/>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9744143" y="358346"/>
            <a:ext cx="2447857" cy="1709940"/>
          </a:xfrm>
          <a:custGeom>
            <a:avLst/>
            <a:gdLst>
              <a:gd name="connsiteX0" fmla="*/ 0 w 2447857"/>
              <a:gd name="connsiteY0" fmla="*/ 0 h 1709940"/>
              <a:gd name="connsiteX1" fmla="*/ 2447857 w 2447857"/>
              <a:gd name="connsiteY1" fmla="*/ 0 h 1709940"/>
              <a:gd name="connsiteX2" fmla="*/ 2447857 w 2447857"/>
              <a:gd name="connsiteY2" fmla="*/ 1709940 h 1709940"/>
              <a:gd name="connsiteX3" fmla="*/ 0 w 2447857"/>
              <a:gd name="connsiteY3" fmla="*/ 1709940 h 1709940"/>
            </a:gdLst>
            <a:ahLst/>
            <a:cxnLst>
              <a:cxn ang="0">
                <a:pos x="connsiteX0" y="connsiteY0"/>
              </a:cxn>
              <a:cxn ang="0">
                <a:pos x="connsiteX1" y="connsiteY1"/>
              </a:cxn>
              <a:cxn ang="0">
                <a:pos x="connsiteX2" y="connsiteY2"/>
              </a:cxn>
              <a:cxn ang="0">
                <a:pos x="connsiteX3" y="connsiteY3"/>
              </a:cxn>
            </a:cxnLst>
            <a:rect l="l" t="t" r="r" b="b"/>
            <a:pathLst>
              <a:path w="2447857" h="1709940">
                <a:moveTo>
                  <a:pt x="0" y="0"/>
                </a:moveTo>
                <a:lnTo>
                  <a:pt x="2447857" y="0"/>
                </a:lnTo>
                <a:lnTo>
                  <a:pt x="2447857" y="1709940"/>
                </a:lnTo>
                <a:lnTo>
                  <a:pt x="0" y="1709940"/>
                </a:lnTo>
                <a:close/>
              </a:path>
            </a:pathLst>
          </a:custGeom>
        </p:spPr>
        <p:txBody>
          <a:bodyPr wrap="square">
            <a:noAutofit/>
          </a:bodyPr>
          <a:lstStyle/>
          <a:p>
            <a:endParaRPr lang="en-US"/>
          </a:p>
        </p:txBody>
      </p:sp>
    </p:spTree>
    <p:extLst>
      <p:ext uri="{BB962C8B-B14F-4D97-AF65-F5344CB8AC3E}">
        <p14:creationId xmlns:p14="http://schemas.microsoft.com/office/powerpoint/2010/main" val="482784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0"/>
          <p:cNvSpPr>
            <a:spLocks noGrp="1"/>
          </p:cNvSpPr>
          <p:nvPr>
            <p:ph type="body" sz="quarter" idx="14"/>
          </p:nvPr>
        </p:nvSpPr>
        <p:spPr>
          <a:xfrm>
            <a:off x="656309" y="6127359"/>
            <a:ext cx="2167799" cy="730641"/>
          </a:xfrm>
        </p:spPr>
        <p:txBody>
          <a:bodyPr/>
          <a:lstStyle>
            <a:lvl1pPr>
              <a:defRPr i="1">
                <a:solidFill>
                  <a:srgbClr val="FFFFFF"/>
                </a:solidFill>
              </a:defRPr>
            </a:lvl1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19" name="Text Placeholder 18"/>
          <p:cNvSpPr>
            <a:spLocks noGrp="1"/>
          </p:cNvSpPr>
          <p:nvPr>
            <p:ph type="body" sz="quarter" idx="13" hasCustomPrompt="1"/>
          </p:nvPr>
        </p:nvSpPr>
        <p:spPr>
          <a:xfrm>
            <a:off x="788204" y="1704142"/>
            <a:ext cx="10697991" cy="1208087"/>
          </a:xfrm>
        </p:spPr>
        <p:txBody>
          <a:bodyPr/>
          <a:lstStyle>
            <a:lvl1pPr algn="ctr">
              <a:defRPr sz="7200">
                <a:solidFill>
                  <a:schemeClr val="bg1"/>
                </a:solidFill>
                <a:latin typeface="Nexa Bold"/>
                <a:cs typeface="Nexa Bold"/>
              </a:defRPr>
            </a:lvl1pPr>
            <a:lvl2pPr algn="ctr">
              <a:defRPr sz="7200">
                <a:solidFill>
                  <a:schemeClr val="bg1"/>
                </a:solidFill>
                <a:latin typeface="Nexa Bold"/>
                <a:cs typeface="Nexa Bold"/>
              </a:defRPr>
            </a:lvl2pPr>
            <a:lvl3pPr algn="ctr">
              <a:defRPr sz="7200">
                <a:solidFill>
                  <a:schemeClr val="bg1"/>
                </a:solidFill>
                <a:latin typeface="Nexa Bold"/>
                <a:cs typeface="Nexa Bold"/>
              </a:defRPr>
            </a:lvl3pPr>
            <a:lvl4pPr algn="ctr">
              <a:defRPr sz="7200">
                <a:solidFill>
                  <a:schemeClr val="bg1"/>
                </a:solidFill>
                <a:latin typeface="Nexa Bold"/>
                <a:cs typeface="Nexa Bold"/>
              </a:defRPr>
            </a:lvl4pPr>
            <a:lvl5pPr algn="ctr">
              <a:defRPr sz="7200">
                <a:solidFill>
                  <a:schemeClr val="bg1"/>
                </a:solidFill>
                <a:latin typeface="Nexa Bold"/>
                <a:cs typeface="Nexa Bold"/>
              </a:defRPr>
            </a:lvl5pPr>
          </a:lstStyle>
          <a:p>
            <a:pPr lvl="0"/>
            <a:r>
              <a:rPr lang="en-CA" dirty="0" smtClean="0"/>
              <a:t>CLICK TO EDIT</a:t>
            </a:r>
          </a:p>
        </p:txBody>
      </p:sp>
      <p:grpSp>
        <p:nvGrpSpPr>
          <p:cNvPr id="7" name="Group 6"/>
          <p:cNvGrpSpPr/>
          <p:nvPr userDrawn="1"/>
        </p:nvGrpSpPr>
        <p:grpSpPr>
          <a:xfrm>
            <a:off x="4912457" y="4648134"/>
            <a:ext cx="2367086" cy="3049340"/>
            <a:chOff x="4421757" y="3739789"/>
            <a:chExt cx="3352918" cy="4319315"/>
          </a:xfrm>
        </p:grpSpPr>
        <p:sp>
          <p:nvSpPr>
            <p:cNvPr id="8" name="Rectangle 7"/>
            <p:cNvSpPr/>
            <p:nvPr/>
          </p:nvSpPr>
          <p:spPr>
            <a:xfrm rot="18900000" flipV="1">
              <a:off x="4421757" y="3739789"/>
              <a:ext cx="3352918" cy="335291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00000" flipV="1">
              <a:off x="5501887" y="5138345"/>
              <a:ext cx="1192658" cy="119265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00000" flipV="1">
              <a:off x="4912474" y="5687620"/>
              <a:ext cx="2371484" cy="2371484"/>
            </a:xfrm>
            <a:prstGeom prst="rect">
              <a:avLst/>
            </a:prstGeom>
            <a:noFill/>
            <a:ln w="254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ight Triangle 11"/>
          <p:cNvSpPr/>
          <p:nvPr userDrawn="1"/>
        </p:nvSpPr>
        <p:spPr>
          <a:xfrm rot="18900000">
            <a:off x="5867076" y="2775359"/>
            <a:ext cx="457848" cy="457848"/>
          </a:xfrm>
          <a:prstGeom prst="rtTriangle">
            <a:avLst/>
          </a:prstGeom>
          <a:solidFill>
            <a:srgbClr val="FF9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788204" y="6044328"/>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1100604" y="6044328"/>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22" name="Text Placeholder 20"/>
          <p:cNvSpPr>
            <a:spLocks noGrp="1"/>
          </p:cNvSpPr>
          <p:nvPr>
            <p:ph type="body" sz="quarter" idx="15"/>
          </p:nvPr>
        </p:nvSpPr>
        <p:spPr>
          <a:xfrm>
            <a:off x="9413711" y="6127359"/>
            <a:ext cx="2167799" cy="730641"/>
          </a:xfrm>
        </p:spPr>
        <p:txBody>
          <a:bodyPr/>
          <a:lstStyle>
            <a:lvl1pPr algn="r">
              <a:defRPr i="1">
                <a:solidFill>
                  <a:srgbClr val="FFFFFF"/>
                </a:solidFill>
              </a:defRPr>
            </a:lvl1pPr>
            <a:lvl2pPr algn="r">
              <a:defRPr/>
            </a:lvl2pPr>
            <a:lvl3pPr algn="r">
              <a:defRPr/>
            </a:lvl3pPr>
            <a:lvl4pPr algn="r">
              <a:defRPr/>
            </a:lvl4pPr>
            <a:lvl5pPr algn="r">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4152436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4071257" y="702894"/>
            <a:ext cx="7282543" cy="5452213"/>
          </a:xfrm>
          <a:custGeom>
            <a:avLst/>
            <a:gdLst>
              <a:gd name="connsiteX0" fmla="*/ 3868838 w 7282543"/>
              <a:gd name="connsiteY0" fmla="*/ 3467804 h 5452213"/>
              <a:gd name="connsiteX1" fmla="*/ 6440201 w 7282543"/>
              <a:gd name="connsiteY1" fmla="*/ 3467804 h 5452213"/>
              <a:gd name="connsiteX2" fmla="*/ 6440201 w 7282543"/>
              <a:gd name="connsiteY2" fmla="*/ 4823489 h 5452213"/>
              <a:gd name="connsiteX3" fmla="*/ 3868838 w 7282543"/>
              <a:gd name="connsiteY3" fmla="*/ 4823489 h 5452213"/>
              <a:gd name="connsiteX4" fmla="*/ 0 w 7282543"/>
              <a:gd name="connsiteY4" fmla="*/ 2829256 h 5452213"/>
              <a:gd name="connsiteX5" fmla="*/ 3768376 w 7282543"/>
              <a:gd name="connsiteY5" fmla="*/ 2829256 h 5452213"/>
              <a:gd name="connsiteX6" fmla="*/ 3768376 w 7282543"/>
              <a:gd name="connsiteY6" fmla="*/ 5452213 h 5452213"/>
              <a:gd name="connsiteX7" fmla="*/ 0 w 7282543"/>
              <a:gd name="connsiteY7" fmla="*/ 5452213 h 5452213"/>
              <a:gd name="connsiteX8" fmla="*/ 3868837 w 7282543"/>
              <a:gd name="connsiteY8" fmla="*/ 1552161 h 5452213"/>
              <a:gd name="connsiteX9" fmla="*/ 7282543 w 7282543"/>
              <a:gd name="connsiteY9" fmla="*/ 1552161 h 5452213"/>
              <a:gd name="connsiteX10" fmla="*/ 7282543 w 7282543"/>
              <a:gd name="connsiteY10" fmla="*/ 3359741 h 5452213"/>
              <a:gd name="connsiteX11" fmla="*/ 3868837 w 7282543"/>
              <a:gd name="connsiteY11" fmla="*/ 3359741 h 5452213"/>
              <a:gd name="connsiteX12" fmla="*/ 1296765 w 7282543"/>
              <a:gd name="connsiteY12" fmla="*/ 697490 h 5452213"/>
              <a:gd name="connsiteX13" fmla="*/ 3768377 w 7282543"/>
              <a:gd name="connsiteY13" fmla="*/ 697490 h 5452213"/>
              <a:gd name="connsiteX14" fmla="*/ 3768377 w 7282543"/>
              <a:gd name="connsiteY14" fmla="*/ 2711369 h 5452213"/>
              <a:gd name="connsiteX15" fmla="*/ 1296765 w 7282543"/>
              <a:gd name="connsiteY15" fmla="*/ 2711369 h 5452213"/>
              <a:gd name="connsiteX16" fmla="*/ 3868839 w 7282543"/>
              <a:gd name="connsiteY16" fmla="*/ 0 h 5452213"/>
              <a:gd name="connsiteX17" fmla="*/ 5952529 w 7282543"/>
              <a:gd name="connsiteY17" fmla="*/ 0 h 5452213"/>
              <a:gd name="connsiteX18" fmla="*/ 5952529 w 7282543"/>
              <a:gd name="connsiteY18" fmla="*/ 1444098 h 5452213"/>
              <a:gd name="connsiteX19" fmla="*/ 3868839 w 7282543"/>
              <a:gd name="connsiteY19" fmla="*/ 1444098 h 54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82543" h="5452213">
                <a:moveTo>
                  <a:pt x="3868838" y="3467804"/>
                </a:moveTo>
                <a:lnTo>
                  <a:pt x="6440201" y="3467804"/>
                </a:lnTo>
                <a:lnTo>
                  <a:pt x="6440201" y="4823489"/>
                </a:lnTo>
                <a:lnTo>
                  <a:pt x="3868838" y="4823489"/>
                </a:lnTo>
                <a:close/>
                <a:moveTo>
                  <a:pt x="0" y="2829256"/>
                </a:moveTo>
                <a:lnTo>
                  <a:pt x="3768376" y="2829256"/>
                </a:lnTo>
                <a:lnTo>
                  <a:pt x="3768376" y="5452213"/>
                </a:lnTo>
                <a:lnTo>
                  <a:pt x="0" y="5452213"/>
                </a:lnTo>
                <a:close/>
                <a:moveTo>
                  <a:pt x="3868837" y="1552161"/>
                </a:moveTo>
                <a:lnTo>
                  <a:pt x="7282543" y="1552161"/>
                </a:lnTo>
                <a:lnTo>
                  <a:pt x="7282543" y="3359741"/>
                </a:lnTo>
                <a:lnTo>
                  <a:pt x="3868837" y="3359741"/>
                </a:lnTo>
                <a:close/>
                <a:moveTo>
                  <a:pt x="1296765" y="697490"/>
                </a:moveTo>
                <a:lnTo>
                  <a:pt x="3768377" y="697490"/>
                </a:lnTo>
                <a:lnTo>
                  <a:pt x="3768377" y="2711369"/>
                </a:lnTo>
                <a:lnTo>
                  <a:pt x="1296765" y="2711369"/>
                </a:lnTo>
                <a:close/>
                <a:moveTo>
                  <a:pt x="3868839" y="0"/>
                </a:moveTo>
                <a:lnTo>
                  <a:pt x="5952529" y="0"/>
                </a:lnTo>
                <a:lnTo>
                  <a:pt x="5952529" y="1444098"/>
                </a:lnTo>
                <a:lnTo>
                  <a:pt x="3868839" y="1444098"/>
                </a:lnTo>
                <a:close/>
              </a:path>
            </a:pathLst>
          </a:custGeom>
        </p:spPr>
        <p:txBody>
          <a:bodyPr wrap="square">
            <a:noAutofit/>
          </a:bodyPr>
          <a:lstStyle/>
          <a:p>
            <a:endParaRPr lang="en-US"/>
          </a:p>
        </p:txBody>
      </p:sp>
    </p:spTree>
    <p:extLst>
      <p:ext uri="{BB962C8B-B14F-4D97-AF65-F5344CB8AC3E}">
        <p14:creationId xmlns:p14="http://schemas.microsoft.com/office/powerpoint/2010/main" val="14331040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0"/>
            <a:ext cx="3048000" cy="3429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txBody>
          <a:bodyPr wrap="square">
            <a:noAutofit/>
          </a:bodyPr>
          <a:lstStyle/>
          <a:p>
            <a:endParaRPr lang="en-US"/>
          </a:p>
        </p:txBody>
      </p:sp>
      <p:sp>
        <p:nvSpPr>
          <p:cNvPr id="18" name="Picture Placeholder 17"/>
          <p:cNvSpPr>
            <a:spLocks noGrp="1"/>
          </p:cNvSpPr>
          <p:nvPr>
            <p:ph type="pic" sz="quarter" idx="11"/>
          </p:nvPr>
        </p:nvSpPr>
        <p:spPr>
          <a:xfrm>
            <a:off x="3048000" y="0"/>
            <a:ext cx="3048000" cy="3429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txBody>
          <a:bodyPr wrap="square">
            <a:noAutofit/>
          </a:bodyPr>
          <a:lstStyle/>
          <a:p>
            <a:endParaRPr lang="en-US"/>
          </a:p>
        </p:txBody>
      </p:sp>
      <p:sp>
        <p:nvSpPr>
          <p:cNvPr id="19" name="Picture Placeholder 18"/>
          <p:cNvSpPr>
            <a:spLocks noGrp="1"/>
          </p:cNvSpPr>
          <p:nvPr>
            <p:ph type="pic" sz="quarter" idx="12"/>
          </p:nvPr>
        </p:nvSpPr>
        <p:spPr>
          <a:xfrm>
            <a:off x="0" y="3429000"/>
            <a:ext cx="3048000" cy="3429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txBody>
          <a:bodyPr wrap="square">
            <a:noAutofit/>
          </a:bodyPr>
          <a:lstStyle/>
          <a:p>
            <a:endParaRPr lang="en-US"/>
          </a:p>
        </p:txBody>
      </p:sp>
      <p:sp>
        <p:nvSpPr>
          <p:cNvPr id="16" name="Picture Placeholder 15"/>
          <p:cNvSpPr>
            <a:spLocks noGrp="1"/>
          </p:cNvSpPr>
          <p:nvPr>
            <p:ph type="pic" sz="quarter" idx="13"/>
          </p:nvPr>
        </p:nvSpPr>
        <p:spPr>
          <a:xfrm>
            <a:off x="3048000" y="3429000"/>
            <a:ext cx="3048000" cy="3429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4150845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2514599" y="555172"/>
            <a:ext cx="3037115" cy="3657600"/>
          </a:xfrm>
          <a:custGeom>
            <a:avLst/>
            <a:gdLst>
              <a:gd name="connsiteX0" fmla="*/ 0 w 3037115"/>
              <a:gd name="connsiteY0" fmla="*/ 0 h 3657600"/>
              <a:gd name="connsiteX1" fmla="*/ 3037115 w 3037115"/>
              <a:gd name="connsiteY1" fmla="*/ 0 h 3657600"/>
              <a:gd name="connsiteX2" fmla="*/ 3037115 w 3037115"/>
              <a:gd name="connsiteY2" fmla="*/ 3657600 h 3657600"/>
              <a:gd name="connsiteX3" fmla="*/ 0 w 3037115"/>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3037115" h="3657600">
                <a:moveTo>
                  <a:pt x="0" y="0"/>
                </a:moveTo>
                <a:lnTo>
                  <a:pt x="3037115" y="0"/>
                </a:lnTo>
                <a:lnTo>
                  <a:pt x="3037115" y="3657600"/>
                </a:lnTo>
                <a:lnTo>
                  <a:pt x="0" y="3657600"/>
                </a:lnTo>
                <a:close/>
              </a:path>
            </a:pathLst>
          </a:custGeom>
        </p:spPr>
        <p:txBody>
          <a:bodyPr wrap="square">
            <a:noAutofit/>
          </a:bodyPr>
          <a:lstStyle/>
          <a:p>
            <a:endParaRPr lang="en-US"/>
          </a:p>
        </p:txBody>
      </p:sp>
      <p:sp>
        <p:nvSpPr>
          <p:cNvPr id="11" name="Picture Placeholder 10"/>
          <p:cNvSpPr>
            <a:spLocks noGrp="1"/>
          </p:cNvSpPr>
          <p:nvPr>
            <p:ph type="pic" sz="quarter" idx="11"/>
          </p:nvPr>
        </p:nvSpPr>
        <p:spPr>
          <a:xfrm>
            <a:off x="6640286" y="555172"/>
            <a:ext cx="3037115" cy="3657600"/>
          </a:xfrm>
          <a:custGeom>
            <a:avLst/>
            <a:gdLst>
              <a:gd name="connsiteX0" fmla="*/ 0 w 3037115"/>
              <a:gd name="connsiteY0" fmla="*/ 0 h 3657600"/>
              <a:gd name="connsiteX1" fmla="*/ 3037115 w 3037115"/>
              <a:gd name="connsiteY1" fmla="*/ 0 h 3657600"/>
              <a:gd name="connsiteX2" fmla="*/ 3037115 w 3037115"/>
              <a:gd name="connsiteY2" fmla="*/ 3657600 h 3657600"/>
              <a:gd name="connsiteX3" fmla="*/ 0 w 3037115"/>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3037115" h="3657600">
                <a:moveTo>
                  <a:pt x="0" y="0"/>
                </a:moveTo>
                <a:lnTo>
                  <a:pt x="3037115" y="0"/>
                </a:lnTo>
                <a:lnTo>
                  <a:pt x="3037115" y="3657600"/>
                </a:lnTo>
                <a:lnTo>
                  <a:pt x="0" y="3657600"/>
                </a:lnTo>
                <a:close/>
              </a:path>
            </a:pathLst>
          </a:custGeom>
        </p:spPr>
        <p:txBody>
          <a:bodyPr wrap="square">
            <a:noAutofit/>
          </a:bodyPr>
          <a:lstStyle/>
          <a:p>
            <a:endParaRPr lang="en-US"/>
          </a:p>
        </p:txBody>
      </p:sp>
    </p:spTree>
    <p:extLst>
      <p:ext uri="{BB962C8B-B14F-4D97-AF65-F5344CB8AC3E}">
        <p14:creationId xmlns:p14="http://schemas.microsoft.com/office/powerpoint/2010/main" val="11817409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585857" y="551089"/>
            <a:ext cx="5116286" cy="5755822"/>
          </a:xfrm>
          <a:custGeom>
            <a:avLst/>
            <a:gdLst>
              <a:gd name="connsiteX0" fmla="*/ 0 w 5116286"/>
              <a:gd name="connsiteY0" fmla="*/ 0 h 5755822"/>
              <a:gd name="connsiteX1" fmla="*/ 5116286 w 5116286"/>
              <a:gd name="connsiteY1" fmla="*/ 0 h 5755822"/>
              <a:gd name="connsiteX2" fmla="*/ 5116286 w 5116286"/>
              <a:gd name="connsiteY2" fmla="*/ 5755822 h 5755822"/>
              <a:gd name="connsiteX3" fmla="*/ 0 w 5116286"/>
              <a:gd name="connsiteY3" fmla="*/ 5755822 h 5755822"/>
            </a:gdLst>
            <a:ahLst/>
            <a:cxnLst>
              <a:cxn ang="0">
                <a:pos x="connsiteX0" y="connsiteY0"/>
              </a:cxn>
              <a:cxn ang="0">
                <a:pos x="connsiteX1" y="connsiteY1"/>
              </a:cxn>
              <a:cxn ang="0">
                <a:pos x="connsiteX2" y="connsiteY2"/>
              </a:cxn>
              <a:cxn ang="0">
                <a:pos x="connsiteX3" y="connsiteY3"/>
              </a:cxn>
            </a:cxnLst>
            <a:rect l="l" t="t" r="r" b="b"/>
            <a:pathLst>
              <a:path w="5116286" h="5755822">
                <a:moveTo>
                  <a:pt x="0" y="0"/>
                </a:moveTo>
                <a:lnTo>
                  <a:pt x="5116286" y="0"/>
                </a:lnTo>
                <a:lnTo>
                  <a:pt x="5116286" y="5755822"/>
                </a:lnTo>
                <a:lnTo>
                  <a:pt x="0" y="5755822"/>
                </a:lnTo>
                <a:close/>
              </a:path>
            </a:pathLst>
          </a:custGeom>
        </p:spPr>
        <p:txBody>
          <a:bodyPr wrap="square">
            <a:noAutofit/>
          </a:bodyPr>
          <a:lstStyle/>
          <a:p>
            <a:endParaRPr lang="en-US"/>
          </a:p>
        </p:txBody>
      </p:sp>
    </p:spTree>
    <p:extLst>
      <p:ext uri="{BB962C8B-B14F-4D97-AF65-F5344CB8AC3E}">
        <p14:creationId xmlns:p14="http://schemas.microsoft.com/office/powerpoint/2010/main" val="474948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612640" y="551089"/>
            <a:ext cx="7089503" cy="5755822"/>
          </a:xfrm>
          <a:custGeom>
            <a:avLst/>
            <a:gdLst>
              <a:gd name="connsiteX0" fmla="*/ 0 w 5116286"/>
              <a:gd name="connsiteY0" fmla="*/ 0 h 5755822"/>
              <a:gd name="connsiteX1" fmla="*/ 5116286 w 5116286"/>
              <a:gd name="connsiteY1" fmla="*/ 0 h 5755822"/>
              <a:gd name="connsiteX2" fmla="*/ 5116286 w 5116286"/>
              <a:gd name="connsiteY2" fmla="*/ 5755822 h 5755822"/>
              <a:gd name="connsiteX3" fmla="*/ 0 w 5116286"/>
              <a:gd name="connsiteY3" fmla="*/ 5755822 h 5755822"/>
            </a:gdLst>
            <a:ahLst/>
            <a:cxnLst>
              <a:cxn ang="0">
                <a:pos x="connsiteX0" y="connsiteY0"/>
              </a:cxn>
              <a:cxn ang="0">
                <a:pos x="connsiteX1" y="connsiteY1"/>
              </a:cxn>
              <a:cxn ang="0">
                <a:pos x="connsiteX2" y="connsiteY2"/>
              </a:cxn>
              <a:cxn ang="0">
                <a:pos x="connsiteX3" y="connsiteY3"/>
              </a:cxn>
            </a:cxnLst>
            <a:rect l="l" t="t" r="r" b="b"/>
            <a:pathLst>
              <a:path w="5116286" h="5755822">
                <a:moveTo>
                  <a:pt x="0" y="0"/>
                </a:moveTo>
                <a:lnTo>
                  <a:pt x="5116286" y="0"/>
                </a:lnTo>
                <a:lnTo>
                  <a:pt x="5116286" y="5755822"/>
                </a:lnTo>
                <a:lnTo>
                  <a:pt x="0" y="5755822"/>
                </a:lnTo>
                <a:close/>
              </a:path>
            </a:pathLst>
          </a:custGeom>
        </p:spPr>
        <p:txBody>
          <a:bodyPr wrap="square">
            <a:noAutofit/>
          </a:bodyPr>
          <a:lstStyle/>
          <a:p>
            <a:endParaRPr lang="en-US"/>
          </a:p>
        </p:txBody>
      </p:sp>
    </p:spTree>
    <p:extLst>
      <p:ext uri="{BB962C8B-B14F-4D97-AF65-F5344CB8AC3E}">
        <p14:creationId xmlns:p14="http://schemas.microsoft.com/office/powerpoint/2010/main" val="1758642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15"/>
          <p:cNvSpPr>
            <a:spLocks noGrp="1"/>
          </p:cNvSpPr>
          <p:nvPr>
            <p:ph type="pic" sz="quarter" idx="10"/>
          </p:nvPr>
        </p:nvSpPr>
        <p:spPr>
          <a:xfrm>
            <a:off x="3680790" y="1036983"/>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7" name="Picture Placeholder 16"/>
          <p:cNvSpPr>
            <a:spLocks noGrp="1"/>
          </p:cNvSpPr>
          <p:nvPr>
            <p:ph type="pic" sz="quarter" idx="11"/>
          </p:nvPr>
        </p:nvSpPr>
        <p:spPr>
          <a:xfrm>
            <a:off x="6238461" y="1036983"/>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8" name="Picture Placeholder 17"/>
          <p:cNvSpPr>
            <a:spLocks noGrp="1"/>
          </p:cNvSpPr>
          <p:nvPr>
            <p:ph type="pic" sz="quarter" idx="12"/>
          </p:nvPr>
        </p:nvSpPr>
        <p:spPr>
          <a:xfrm>
            <a:off x="3680790" y="3548269"/>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9" name="Picture Placeholder 18"/>
          <p:cNvSpPr>
            <a:spLocks noGrp="1"/>
          </p:cNvSpPr>
          <p:nvPr>
            <p:ph type="pic" sz="quarter" idx="13"/>
          </p:nvPr>
        </p:nvSpPr>
        <p:spPr>
          <a:xfrm>
            <a:off x="6238461" y="3548269"/>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Tree>
    <p:extLst>
      <p:ext uri="{BB962C8B-B14F-4D97-AF65-F5344CB8AC3E}">
        <p14:creationId xmlns:p14="http://schemas.microsoft.com/office/powerpoint/2010/main" val="3461305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6489309" y="1144424"/>
            <a:ext cx="5274130" cy="5274131"/>
          </a:xfrm>
          <a:custGeom>
            <a:avLst/>
            <a:gdLst>
              <a:gd name="connsiteX0" fmla="*/ 2637065 w 5274130"/>
              <a:gd name="connsiteY0" fmla="*/ 0 h 5274131"/>
              <a:gd name="connsiteX1" fmla="*/ 5274130 w 5274130"/>
              <a:gd name="connsiteY1" fmla="*/ 2637066 h 5274131"/>
              <a:gd name="connsiteX2" fmla="*/ 2637065 w 5274130"/>
              <a:gd name="connsiteY2" fmla="*/ 5274131 h 5274131"/>
              <a:gd name="connsiteX3" fmla="*/ 0 w 5274130"/>
              <a:gd name="connsiteY3" fmla="*/ 2637066 h 5274131"/>
            </a:gdLst>
            <a:ahLst/>
            <a:cxnLst>
              <a:cxn ang="0">
                <a:pos x="connsiteX0" y="connsiteY0"/>
              </a:cxn>
              <a:cxn ang="0">
                <a:pos x="connsiteX1" y="connsiteY1"/>
              </a:cxn>
              <a:cxn ang="0">
                <a:pos x="connsiteX2" y="connsiteY2"/>
              </a:cxn>
              <a:cxn ang="0">
                <a:pos x="connsiteX3" y="connsiteY3"/>
              </a:cxn>
            </a:cxnLst>
            <a:rect l="l" t="t" r="r" b="b"/>
            <a:pathLst>
              <a:path w="5274130" h="5274131">
                <a:moveTo>
                  <a:pt x="2637065" y="0"/>
                </a:moveTo>
                <a:lnTo>
                  <a:pt x="5274130" y="2637066"/>
                </a:lnTo>
                <a:lnTo>
                  <a:pt x="2637065" y="5274131"/>
                </a:lnTo>
                <a:lnTo>
                  <a:pt x="0" y="2637066"/>
                </a:lnTo>
                <a:close/>
              </a:path>
            </a:pathLst>
          </a:custGeom>
        </p:spPr>
        <p:txBody>
          <a:bodyPr wrap="square">
            <a:noAutofit/>
          </a:bodyPr>
          <a:lstStyle/>
          <a:p>
            <a:endParaRPr lang="en-US"/>
          </a:p>
        </p:txBody>
      </p:sp>
      <p:sp>
        <p:nvSpPr>
          <p:cNvPr id="16" name="Picture Placeholder 15"/>
          <p:cNvSpPr>
            <a:spLocks noGrp="1"/>
          </p:cNvSpPr>
          <p:nvPr>
            <p:ph type="pic" sz="quarter" idx="11"/>
          </p:nvPr>
        </p:nvSpPr>
        <p:spPr>
          <a:xfrm>
            <a:off x="3412734" y="4220999"/>
            <a:ext cx="5274130" cy="5274130"/>
          </a:xfrm>
          <a:custGeom>
            <a:avLst/>
            <a:gdLst>
              <a:gd name="connsiteX0" fmla="*/ 2637066 w 5274130"/>
              <a:gd name="connsiteY0" fmla="*/ 0 h 5274130"/>
              <a:gd name="connsiteX1" fmla="*/ 5274130 w 5274130"/>
              <a:gd name="connsiteY1" fmla="*/ 2637066 h 5274130"/>
              <a:gd name="connsiteX2" fmla="*/ 2637066 w 5274130"/>
              <a:gd name="connsiteY2" fmla="*/ 5274130 h 5274130"/>
              <a:gd name="connsiteX3" fmla="*/ 0 w 5274130"/>
              <a:gd name="connsiteY3" fmla="*/ 2637066 h 5274130"/>
            </a:gdLst>
            <a:ahLst/>
            <a:cxnLst>
              <a:cxn ang="0">
                <a:pos x="connsiteX0" y="connsiteY0"/>
              </a:cxn>
              <a:cxn ang="0">
                <a:pos x="connsiteX1" y="connsiteY1"/>
              </a:cxn>
              <a:cxn ang="0">
                <a:pos x="connsiteX2" y="connsiteY2"/>
              </a:cxn>
              <a:cxn ang="0">
                <a:pos x="connsiteX3" y="connsiteY3"/>
              </a:cxn>
            </a:cxnLst>
            <a:rect l="l" t="t" r="r" b="b"/>
            <a:pathLst>
              <a:path w="5274130" h="5274130">
                <a:moveTo>
                  <a:pt x="2637066" y="0"/>
                </a:moveTo>
                <a:lnTo>
                  <a:pt x="5274130" y="2637066"/>
                </a:lnTo>
                <a:lnTo>
                  <a:pt x="2637066" y="5274130"/>
                </a:lnTo>
                <a:lnTo>
                  <a:pt x="0" y="2637066"/>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9565885" y="-1932152"/>
            <a:ext cx="5274129" cy="5274131"/>
          </a:xfrm>
          <a:custGeom>
            <a:avLst/>
            <a:gdLst>
              <a:gd name="connsiteX0" fmla="*/ 2637065 w 5274129"/>
              <a:gd name="connsiteY0" fmla="*/ 0 h 5274131"/>
              <a:gd name="connsiteX1" fmla="*/ 5274129 w 5274129"/>
              <a:gd name="connsiteY1" fmla="*/ 2637066 h 5274131"/>
              <a:gd name="connsiteX2" fmla="*/ 2637065 w 5274129"/>
              <a:gd name="connsiteY2" fmla="*/ 5274131 h 5274131"/>
              <a:gd name="connsiteX3" fmla="*/ 0 w 5274129"/>
              <a:gd name="connsiteY3" fmla="*/ 2637066 h 5274131"/>
            </a:gdLst>
            <a:ahLst/>
            <a:cxnLst>
              <a:cxn ang="0">
                <a:pos x="connsiteX0" y="connsiteY0"/>
              </a:cxn>
              <a:cxn ang="0">
                <a:pos x="connsiteX1" y="connsiteY1"/>
              </a:cxn>
              <a:cxn ang="0">
                <a:pos x="connsiteX2" y="connsiteY2"/>
              </a:cxn>
              <a:cxn ang="0">
                <a:pos x="connsiteX3" y="connsiteY3"/>
              </a:cxn>
            </a:cxnLst>
            <a:rect l="l" t="t" r="r" b="b"/>
            <a:pathLst>
              <a:path w="5274129" h="5274131">
                <a:moveTo>
                  <a:pt x="2637065" y="0"/>
                </a:moveTo>
                <a:lnTo>
                  <a:pt x="5274129" y="2637066"/>
                </a:lnTo>
                <a:lnTo>
                  <a:pt x="2637065" y="5274131"/>
                </a:lnTo>
                <a:lnTo>
                  <a:pt x="0" y="2637066"/>
                </a:lnTo>
                <a:close/>
              </a:path>
            </a:pathLst>
          </a:custGeom>
        </p:spPr>
        <p:txBody>
          <a:bodyPr wrap="square">
            <a:noAutofit/>
          </a:bodyPr>
          <a:lstStyle/>
          <a:p>
            <a:endParaRPr lang="en-US"/>
          </a:p>
        </p:txBody>
      </p:sp>
      <p:sp>
        <p:nvSpPr>
          <p:cNvPr id="15" name="Picture Placeholder 14"/>
          <p:cNvSpPr>
            <a:spLocks noGrp="1"/>
          </p:cNvSpPr>
          <p:nvPr>
            <p:ph type="pic" sz="quarter" idx="13"/>
          </p:nvPr>
        </p:nvSpPr>
        <p:spPr>
          <a:xfrm>
            <a:off x="9565886" y="4221000"/>
            <a:ext cx="5274129" cy="5274130"/>
          </a:xfrm>
          <a:custGeom>
            <a:avLst/>
            <a:gdLst>
              <a:gd name="connsiteX0" fmla="*/ 2637064 w 5274129"/>
              <a:gd name="connsiteY0" fmla="*/ 0 h 5274130"/>
              <a:gd name="connsiteX1" fmla="*/ 5274129 w 5274129"/>
              <a:gd name="connsiteY1" fmla="*/ 2637066 h 5274130"/>
              <a:gd name="connsiteX2" fmla="*/ 2637064 w 5274129"/>
              <a:gd name="connsiteY2" fmla="*/ 5274130 h 5274130"/>
              <a:gd name="connsiteX3" fmla="*/ 0 w 5274129"/>
              <a:gd name="connsiteY3" fmla="*/ 2637066 h 5274130"/>
            </a:gdLst>
            <a:ahLst/>
            <a:cxnLst>
              <a:cxn ang="0">
                <a:pos x="connsiteX0" y="connsiteY0"/>
              </a:cxn>
              <a:cxn ang="0">
                <a:pos x="connsiteX1" y="connsiteY1"/>
              </a:cxn>
              <a:cxn ang="0">
                <a:pos x="connsiteX2" y="connsiteY2"/>
              </a:cxn>
              <a:cxn ang="0">
                <a:pos x="connsiteX3" y="connsiteY3"/>
              </a:cxn>
            </a:cxnLst>
            <a:rect l="l" t="t" r="r" b="b"/>
            <a:pathLst>
              <a:path w="5274129" h="5274130">
                <a:moveTo>
                  <a:pt x="2637064" y="0"/>
                </a:moveTo>
                <a:lnTo>
                  <a:pt x="5274129" y="2637066"/>
                </a:lnTo>
                <a:lnTo>
                  <a:pt x="2637064" y="5274130"/>
                </a:lnTo>
                <a:lnTo>
                  <a:pt x="0" y="2637066"/>
                </a:lnTo>
                <a:close/>
              </a:path>
            </a:pathLst>
          </a:custGeom>
        </p:spPr>
        <p:txBody>
          <a:bodyPr wrap="square">
            <a:noAutofit/>
          </a:bodyPr>
          <a:lstStyle/>
          <a:p>
            <a:endParaRPr lang="en-US"/>
          </a:p>
        </p:txBody>
      </p:sp>
    </p:spTree>
    <p:extLst>
      <p:ext uri="{BB962C8B-B14F-4D97-AF65-F5344CB8AC3E}">
        <p14:creationId xmlns:p14="http://schemas.microsoft.com/office/powerpoint/2010/main" val="14591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1" y="0"/>
            <a:ext cx="6662057" cy="4103914"/>
          </a:xfrm>
          <a:custGeom>
            <a:avLst/>
            <a:gdLst>
              <a:gd name="connsiteX0" fmla="*/ 0 w 6662057"/>
              <a:gd name="connsiteY0" fmla="*/ 0 h 4103914"/>
              <a:gd name="connsiteX1" fmla="*/ 6662057 w 6662057"/>
              <a:gd name="connsiteY1" fmla="*/ 0 h 4103914"/>
              <a:gd name="connsiteX2" fmla="*/ 6662057 w 6662057"/>
              <a:gd name="connsiteY2" fmla="*/ 4103914 h 4103914"/>
              <a:gd name="connsiteX3" fmla="*/ 0 w 6662057"/>
              <a:gd name="connsiteY3" fmla="*/ 4103914 h 4103914"/>
            </a:gdLst>
            <a:ahLst/>
            <a:cxnLst>
              <a:cxn ang="0">
                <a:pos x="connsiteX0" y="connsiteY0"/>
              </a:cxn>
              <a:cxn ang="0">
                <a:pos x="connsiteX1" y="connsiteY1"/>
              </a:cxn>
              <a:cxn ang="0">
                <a:pos x="connsiteX2" y="connsiteY2"/>
              </a:cxn>
              <a:cxn ang="0">
                <a:pos x="connsiteX3" y="connsiteY3"/>
              </a:cxn>
            </a:cxnLst>
            <a:rect l="l" t="t" r="r" b="b"/>
            <a:pathLst>
              <a:path w="6662057" h="4103914">
                <a:moveTo>
                  <a:pt x="0" y="0"/>
                </a:moveTo>
                <a:lnTo>
                  <a:pt x="6662057" y="0"/>
                </a:lnTo>
                <a:lnTo>
                  <a:pt x="6662057" y="4103914"/>
                </a:lnTo>
                <a:lnTo>
                  <a:pt x="0" y="4103914"/>
                </a:lnTo>
                <a:close/>
              </a:path>
            </a:pathLst>
          </a:custGeom>
        </p:spPr>
        <p:txBody>
          <a:bodyPr wrap="square">
            <a:noAutofit/>
          </a:bodyPr>
          <a:lstStyle/>
          <a:p>
            <a:endParaRPr lang="en-US"/>
          </a:p>
        </p:txBody>
      </p:sp>
      <p:sp>
        <p:nvSpPr>
          <p:cNvPr id="12" name="Picture Placeholder 11"/>
          <p:cNvSpPr>
            <a:spLocks noGrp="1"/>
          </p:cNvSpPr>
          <p:nvPr>
            <p:ph type="pic" sz="quarter" idx="11"/>
          </p:nvPr>
        </p:nvSpPr>
        <p:spPr>
          <a:xfrm>
            <a:off x="7020403" y="358346"/>
            <a:ext cx="4813251" cy="2929140"/>
          </a:xfrm>
          <a:custGeom>
            <a:avLst/>
            <a:gdLst>
              <a:gd name="connsiteX0" fmla="*/ 0 w 4813251"/>
              <a:gd name="connsiteY0" fmla="*/ 0 h 2929140"/>
              <a:gd name="connsiteX1" fmla="*/ 4813251 w 4813251"/>
              <a:gd name="connsiteY1" fmla="*/ 0 h 2929140"/>
              <a:gd name="connsiteX2" fmla="*/ 4813251 w 4813251"/>
              <a:gd name="connsiteY2" fmla="*/ 2929140 h 2929140"/>
              <a:gd name="connsiteX3" fmla="*/ 0 w 4813251"/>
              <a:gd name="connsiteY3" fmla="*/ 2929140 h 2929140"/>
            </a:gdLst>
            <a:ahLst/>
            <a:cxnLst>
              <a:cxn ang="0">
                <a:pos x="connsiteX0" y="connsiteY0"/>
              </a:cxn>
              <a:cxn ang="0">
                <a:pos x="connsiteX1" y="connsiteY1"/>
              </a:cxn>
              <a:cxn ang="0">
                <a:pos x="connsiteX2" y="connsiteY2"/>
              </a:cxn>
              <a:cxn ang="0">
                <a:pos x="connsiteX3" y="connsiteY3"/>
              </a:cxn>
            </a:cxnLst>
            <a:rect l="l" t="t" r="r" b="b"/>
            <a:pathLst>
              <a:path w="4813251" h="2929140">
                <a:moveTo>
                  <a:pt x="0" y="0"/>
                </a:moveTo>
                <a:lnTo>
                  <a:pt x="4813251" y="0"/>
                </a:lnTo>
                <a:lnTo>
                  <a:pt x="4813251" y="2929140"/>
                </a:lnTo>
                <a:lnTo>
                  <a:pt x="0" y="2929140"/>
                </a:lnTo>
                <a:close/>
              </a:path>
            </a:pathLst>
          </a:custGeom>
        </p:spPr>
        <p:txBody>
          <a:bodyPr wrap="square">
            <a:noAutofit/>
          </a:bodyPr>
          <a:lstStyle/>
          <a:p>
            <a:endParaRPr lang="en-US"/>
          </a:p>
        </p:txBody>
      </p:sp>
    </p:spTree>
    <p:extLst>
      <p:ext uri="{BB962C8B-B14F-4D97-AF65-F5344CB8AC3E}">
        <p14:creationId xmlns:p14="http://schemas.microsoft.com/office/powerpoint/2010/main" val="18465565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680858" y="1915886"/>
            <a:ext cx="7511142" cy="4147457"/>
          </a:xfrm>
          <a:custGeom>
            <a:avLst/>
            <a:gdLst>
              <a:gd name="connsiteX0" fmla="*/ 0 w 7511142"/>
              <a:gd name="connsiteY0" fmla="*/ 0 h 4147457"/>
              <a:gd name="connsiteX1" fmla="*/ 7511142 w 7511142"/>
              <a:gd name="connsiteY1" fmla="*/ 0 h 4147457"/>
              <a:gd name="connsiteX2" fmla="*/ 7511142 w 7511142"/>
              <a:gd name="connsiteY2" fmla="*/ 4147457 h 4147457"/>
              <a:gd name="connsiteX3" fmla="*/ 0 w 7511142"/>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7511142" h="4147457">
                <a:moveTo>
                  <a:pt x="0" y="0"/>
                </a:moveTo>
                <a:lnTo>
                  <a:pt x="7511142" y="0"/>
                </a:lnTo>
                <a:lnTo>
                  <a:pt x="7511142" y="4147457"/>
                </a:lnTo>
                <a:lnTo>
                  <a:pt x="0" y="4147457"/>
                </a:lnTo>
                <a:close/>
              </a:path>
            </a:pathLst>
          </a:custGeom>
        </p:spPr>
        <p:txBody>
          <a:bodyPr wrap="square">
            <a:noAutofit/>
          </a:bodyPr>
          <a:lstStyle/>
          <a:p>
            <a:endParaRPr lang="en-US"/>
          </a:p>
        </p:txBody>
      </p:sp>
    </p:spTree>
    <p:extLst>
      <p:ext uri="{BB962C8B-B14F-4D97-AF65-F5344CB8AC3E}">
        <p14:creationId xmlns:p14="http://schemas.microsoft.com/office/powerpoint/2010/main" val="2116241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243944" y="0"/>
            <a:ext cx="8948056" cy="3298372"/>
          </a:xfrm>
          <a:custGeom>
            <a:avLst/>
            <a:gdLst>
              <a:gd name="connsiteX0" fmla="*/ 0 w 8948056"/>
              <a:gd name="connsiteY0" fmla="*/ 0 h 3298372"/>
              <a:gd name="connsiteX1" fmla="*/ 8948056 w 8948056"/>
              <a:gd name="connsiteY1" fmla="*/ 0 h 3298372"/>
              <a:gd name="connsiteX2" fmla="*/ 8948056 w 8948056"/>
              <a:gd name="connsiteY2" fmla="*/ 3298372 h 3298372"/>
              <a:gd name="connsiteX3" fmla="*/ 0 w 8948056"/>
              <a:gd name="connsiteY3" fmla="*/ 3298372 h 3298372"/>
            </a:gdLst>
            <a:ahLst/>
            <a:cxnLst>
              <a:cxn ang="0">
                <a:pos x="connsiteX0" y="connsiteY0"/>
              </a:cxn>
              <a:cxn ang="0">
                <a:pos x="connsiteX1" y="connsiteY1"/>
              </a:cxn>
              <a:cxn ang="0">
                <a:pos x="connsiteX2" y="connsiteY2"/>
              </a:cxn>
              <a:cxn ang="0">
                <a:pos x="connsiteX3" y="connsiteY3"/>
              </a:cxn>
            </a:cxnLst>
            <a:rect l="l" t="t" r="r" b="b"/>
            <a:pathLst>
              <a:path w="8948056" h="3298372">
                <a:moveTo>
                  <a:pt x="0" y="0"/>
                </a:moveTo>
                <a:lnTo>
                  <a:pt x="8948056" y="0"/>
                </a:lnTo>
                <a:lnTo>
                  <a:pt x="8948056" y="3298372"/>
                </a:lnTo>
                <a:lnTo>
                  <a:pt x="0" y="3298372"/>
                </a:lnTo>
                <a:close/>
              </a:path>
            </a:pathLst>
          </a:custGeom>
        </p:spPr>
        <p:txBody>
          <a:bodyPr wrap="square">
            <a:noAutofit/>
          </a:bodyPr>
          <a:lstStyle/>
          <a:p>
            <a:endParaRPr lang="en-US"/>
          </a:p>
        </p:txBody>
      </p:sp>
    </p:spTree>
    <p:extLst>
      <p:ext uri="{BB962C8B-B14F-4D97-AF65-F5344CB8AC3E}">
        <p14:creationId xmlns:p14="http://schemas.microsoft.com/office/powerpoint/2010/main" val="300306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054318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761121" y="1528356"/>
            <a:ext cx="5741820" cy="3627121"/>
          </a:xfrm>
          <a:custGeom>
            <a:avLst/>
            <a:gdLst>
              <a:gd name="connsiteX0" fmla="*/ 0 w 5741820"/>
              <a:gd name="connsiteY0" fmla="*/ 0 h 3627121"/>
              <a:gd name="connsiteX1" fmla="*/ 5741820 w 5741820"/>
              <a:gd name="connsiteY1" fmla="*/ 0 h 3627121"/>
              <a:gd name="connsiteX2" fmla="*/ 5741820 w 5741820"/>
              <a:gd name="connsiteY2" fmla="*/ 3627121 h 3627121"/>
              <a:gd name="connsiteX3" fmla="*/ 0 w 5741820"/>
              <a:gd name="connsiteY3" fmla="*/ 3627121 h 3627121"/>
            </a:gdLst>
            <a:ahLst/>
            <a:cxnLst>
              <a:cxn ang="0">
                <a:pos x="connsiteX0" y="connsiteY0"/>
              </a:cxn>
              <a:cxn ang="0">
                <a:pos x="connsiteX1" y="connsiteY1"/>
              </a:cxn>
              <a:cxn ang="0">
                <a:pos x="connsiteX2" y="connsiteY2"/>
              </a:cxn>
              <a:cxn ang="0">
                <a:pos x="connsiteX3" y="connsiteY3"/>
              </a:cxn>
            </a:cxnLst>
            <a:rect l="l" t="t" r="r" b="b"/>
            <a:pathLst>
              <a:path w="5741820" h="3627121">
                <a:moveTo>
                  <a:pt x="0" y="0"/>
                </a:moveTo>
                <a:lnTo>
                  <a:pt x="5741820" y="0"/>
                </a:lnTo>
                <a:lnTo>
                  <a:pt x="5741820" y="3627121"/>
                </a:lnTo>
                <a:lnTo>
                  <a:pt x="0" y="3627121"/>
                </a:lnTo>
                <a:close/>
              </a:path>
            </a:pathLst>
          </a:custGeom>
        </p:spPr>
        <p:txBody>
          <a:bodyPr wrap="square">
            <a:noAutofit/>
          </a:bodyPr>
          <a:lstStyle/>
          <a:p>
            <a:endParaRPr lang="en-US"/>
          </a:p>
        </p:txBody>
      </p:sp>
    </p:spTree>
    <p:extLst>
      <p:ext uri="{BB962C8B-B14F-4D97-AF65-F5344CB8AC3E}">
        <p14:creationId xmlns:p14="http://schemas.microsoft.com/office/powerpoint/2010/main" val="1779085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514133" y="-1019312"/>
            <a:ext cx="4291243" cy="5924310"/>
          </a:xfrm>
          <a:custGeom>
            <a:avLst/>
            <a:gdLst>
              <a:gd name="connsiteX0" fmla="*/ 9022 w 4291243"/>
              <a:gd name="connsiteY0" fmla="*/ 0 h 5924310"/>
              <a:gd name="connsiteX1" fmla="*/ 4285227 w 4291243"/>
              <a:gd name="connsiteY1" fmla="*/ 0 h 5924310"/>
              <a:gd name="connsiteX2" fmla="*/ 4291243 w 4291243"/>
              <a:gd name="connsiteY2" fmla="*/ 6616 h 5924310"/>
              <a:gd name="connsiteX3" fmla="*/ 4288235 w 4291243"/>
              <a:gd name="connsiteY3" fmla="*/ 5917694 h 5924310"/>
              <a:gd name="connsiteX4" fmla="*/ 4282220 w 4291243"/>
              <a:gd name="connsiteY4" fmla="*/ 5924310 h 5924310"/>
              <a:gd name="connsiteX5" fmla="*/ 6015 w 4291243"/>
              <a:gd name="connsiteY5" fmla="*/ 5924310 h 5924310"/>
              <a:gd name="connsiteX6" fmla="*/ 0 w 4291243"/>
              <a:gd name="connsiteY6" fmla="*/ 5917694 h 5924310"/>
              <a:gd name="connsiteX7" fmla="*/ 3007 w 4291243"/>
              <a:gd name="connsiteY7" fmla="*/ 6616 h 5924310"/>
              <a:gd name="connsiteX8" fmla="*/ 9022 w 4291243"/>
              <a:gd name="connsiteY8" fmla="*/ 0 h 59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1243" h="5924310">
                <a:moveTo>
                  <a:pt x="9022" y="0"/>
                </a:moveTo>
                <a:cubicBezTo>
                  <a:pt x="4285227" y="0"/>
                  <a:pt x="4285227" y="0"/>
                  <a:pt x="4285227" y="0"/>
                </a:cubicBezTo>
                <a:cubicBezTo>
                  <a:pt x="4288235" y="0"/>
                  <a:pt x="4291243" y="3308"/>
                  <a:pt x="4291243" y="6616"/>
                </a:cubicBezTo>
                <a:lnTo>
                  <a:pt x="4288235" y="5917694"/>
                </a:lnTo>
                <a:cubicBezTo>
                  <a:pt x="4288235" y="5921002"/>
                  <a:pt x="4285227" y="5924310"/>
                  <a:pt x="4282220" y="5924310"/>
                </a:cubicBezTo>
                <a:cubicBezTo>
                  <a:pt x="6015" y="5924310"/>
                  <a:pt x="6015" y="5924310"/>
                  <a:pt x="6015" y="5924310"/>
                </a:cubicBezTo>
                <a:cubicBezTo>
                  <a:pt x="3007" y="5924310"/>
                  <a:pt x="0" y="5921002"/>
                  <a:pt x="0" y="5917694"/>
                </a:cubicBezTo>
                <a:cubicBezTo>
                  <a:pt x="3007" y="6616"/>
                  <a:pt x="3007" y="6616"/>
                  <a:pt x="3007" y="6616"/>
                </a:cubicBezTo>
                <a:cubicBezTo>
                  <a:pt x="3007" y="3308"/>
                  <a:pt x="6015" y="0"/>
                  <a:pt x="902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2710439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545884" y="2212489"/>
            <a:ext cx="3109057" cy="5451108"/>
          </a:xfrm>
          <a:custGeom>
            <a:avLst/>
            <a:gdLst>
              <a:gd name="connsiteX0" fmla="*/ 0 w 3109057"/>
              <a:gd name="connsiteY0" fmla="*/ 0 h 5451108"/>
              <a:gd name="connsiteX1" fmla="*/ 3109057 w 3109057"/>
              <a:gd name="connsiteY1" fmla="*/ 0 h 5451108"/>
              <a:gd name="connsiteX2" fmla="*/ 3109057 w 3109057"/>
              <a:gd name="connsiteY2" fmla="*/ 5451108 h 5451108"/>
              <a:gd name="connsiteX3" fmla="*/ 0 w 3109057"/>
              <a:gd name="connsiteY3" fmla="*/ 5451108 h 5451108"/>
            </a:gdLst>
            <a:ahLst/>
            <a:cxnLst>
              <a:cxn ang="0">
                <a:pos x="connsiteX0" y="connsiteY0"/>
              </a:cxn>
              <a:cxn ang="0">
                <a:pos x="connsiteX1" y="connsiteY1"/>
              </a:cxn>
              <a:cxn ang="0">
                <a:pos x="connsiteX2" y="connsiteY2"/>
              </a:cxn>
              <a:cxn ang="0">
                <a:pos x="connsiteX3" y="connsiteY3"/>
              </a:cxn>
            </a:cxnLst>
            <a:rect l="l" t="t" r="r" b="b"/>
            <a:pathLst>
              <a:path w="3109057" h="5451108">
                <a:moveTo>
                  <a:pt x="0" y="0"/>
                </a:moveTo>
                <a:lnTo>
                  <a:pt x="3109057" y="0"/>
                </a:lnTo>
                <a:lnTo>
                  <a:pt x="3109057" y="5451108"/>
                </a:lnTo>
                <a:lnTo>
                  <a:pt x="0" y="5451108"/>
                </a:lnTo>
                <a:close/>
              </a:path>
            </a:pathLst>
          </a:custGeom>
        </p:spPr>
        <p:txBody>
          <a:bodyPr wrap="square">
            <a:noAutofit/>
          </a:bodyPr>
          <a:lstStyle/>
          <a:p>
            <a:endParaRPr lang="en-US"/>
          </a:p>
        </p:txBody>
      </p:sp>
    </p:spTree>
    <p:extLst>
      <p:ext uri="{BB962C8B-B14F-4D97-AF65-F5344CB8AC3E}">
        <p14:creationId xmlns:p14="http://schemas.microsoft.com/office/powerpoint/2010/main" val="18548577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081696" y="2295220"/>
            <a:ext cx="1931297" cy="2258365"/>
          </a:xfrm>
          <a:custGeom>
            <a:avLst/>
            <a:gdLst>
              <a:gd name="connsiteX0" fmla="*/ 280782 w 1931297"/>
              <a:gd name="connsiteY0" fmla="*/ 0 h 2258365"/>
              <a:gd name="connsiteX1" fmla="*/ 1641418 w 1931297"/>
              <a:gd name="connsiteY1" fmla="*/ 0 h 2258365"/>
              <a:gd name="connsiteX2" fmla="*/ 1931297 w 1931297"/>
              <a:gd name="connsiteY2" fmla="*/ 261783 h 2258365"/>
              <a:gd name="connsiteX3" fmla="*/ 1931297 w 1931297"/>
              <a:gd name="connsiteY3" fmla="*/ 1991518 h 2258365"/>
              <a:gd name="connsiteX4" fmla="*/ 1655433 w 1931297"/>
              <a:gd name="connsiteY4" fmla="*/ 2257972 h 2258365"/>
              <a:gd name="connsiteX5" fmla="*/ 266521 w 1931297"/>
              <a:gd name="connsiteY5" fmla="*/ 2257972 h 2258365"/>
              <a:gd name="connsiteX6" fmla="*/ 0 w 1931297"/>
              <a:gd name="connsiteY6" fmla="*/ 1977507 h 2258365"/>
              <a:gd name="connsiteX7" fmla="*/ 0 w 1931297"/>
              <a:gd name="connsiteY7" fmla="*/ 313402 h 2258365"/>
              <a:gd name="connsiteX8" fmla="*/ 280782 w 1931297"/>
              <a:gd name="connsiteY8" fmla="*/ 0 h 225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297" h="2258365">
                <a:moveTo>
                  <a:pt x="280782" y="0"/>
                </a:moveTo>
                <a:cubicBezTo>
                  <a:pt x="1641418" y="0"/>
                  <a:pt x="1641418" y="0"/>
                  <a:pt x="1641418" y="0"/>
                </a:cubicBezTo>
                <a:cubicBezTo>
                  <a:pt x="1861225" y="0"/>
                  <a:pt x="1931297" y="163706"/>
                  <a:pt x="1931297" y="261783"/>
                </a:cubicBezTo>
                <a:cubicBezTo>
                  <a:pt x="1931297" y="1991518"/>
                  <a:pt x="1931297" y="1991518"/>
                  <a:pt x="1931297" y="1991518"/>
                </a:cubicBezTo>
                <a:cubicBezTo>
                  <a:pt x="1931297" y="2183247"/>
                  <a:pt x="1805167" y="2257972"/>
                  <a:pt x="1655433" y="2257972"/>
                </a:cubicBezTo>
                <a:cubicBezTo>
                  <a:pt x="266521" y="2257972"/>
                  <a:pt x="266521" y="2257972"/>
                  <a:pt x="266521" y="2257972"/>
                </a:cubicBezTo>
                <a:cubicBezTo>
                  <a:pt x="103019" y="2267312"/>
                  <a:pt x="0" y="2108522"/>
                  <a:pt x="0" y="1977507"/>
                </a:cubicBezTo>
                <a:cubicBezTo>
                  <a:pt x="0" y="1561358"/>
                  <a:pt x="0" y="313402"/>
                  <a:pt x="0" y="313402"/>
                </a:cubicBezTo>
                <a:cubicBezTo>
                  <a:pt x="0" y="168377"/>
                  <a:pt x="89004" y="0"/>
                  <a:pt x="28078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94283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228600" indent="0" algn="ctr">
              <a:buNone/>
              <a:defRPr/>
            </a:lvl2pPr>
            <a:lvl3pPr marL="457200" indent="0" algn="ctr">
              <a:buNone/>
              <a:defRPr/>
            </a:lvl3pPr>
            <a:lvl4pPr marL="685800" indent="0" algn="ctr">
              <a:buNone/>
              <a:defRPr/>
            </a:lvl4pPr>
            <a:lvl5pPr marL="914400" indent="0" algn="ctr">
              <a:buNone/>
              <a:defRPr/>
            </a:lvl5pPr>
            <a:lvl6pPr marL="1143000" indent="0" algn="ctr">
              <a:buNone/>
              <a:defRPr/>
            </a:lvl6pPr>
            <a:lvl7pPr marL="1371600" indent="0" algn="ctr">
              <a:buNone/>
              <a:defRPr/>
            </a:lvl7pPr>
            <a:lvl8pPr marL="1600200" indent="0" algn="ctr">
              <a:buNone/>
              <a:defRPr/>
            </a:lvl8pPr>
            <a:lvl9pPr marL="1828800" indent="0" algn="ctr">
              <a:buNone/>
              <a:defRPr/>
            </a:lvl9pPr>
          </a:lstStyle>
          <a:p>
            <a:r>
              <a:rPr lang="en-CA"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190F8C7B-109B-914A-A55F-0775BC0F551B}" type="slidenum">
              <a:rPr lang="en-US"/>
              <a:pPr/>
              <a:t>‹#›</a:t>
            </a:fld>
            <a:endParaRPr lang="en-US"/>
          </a:p>
        </p:txBody>
      </p:sp>
    </p:spTree>
    <p:extLst>
      <p:ext uri="{BB962C8B-B14F-4D97-AF65-F5344CB8AC3E}">
        <p14:creationId xmlns:p14="http://schemas.microsoft.com/office/powerpoint/2010/main" val="17376376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Date of download:  mm/dd/yyyy</a:t>
            </a:r>
          </a:p>
        </p:txBody>
      </p:sp>
      <p:sp>
        <p:nvSpPr>
          <p:cNvPr id="3" name="Footer Placeholder 2"/>
          <p:cNvSpPr>
            <a:spLocks noGrp="1"/>
          </p:cNvSpPr>
          <p:nvPr>
            <p:ph type="ftr" sz="quarter" idx="11"/>
          </p:nvPr>
        </p:nvSpPr>
        <p:spPr/>
        <p:txBody>
          <a:bodyPr/>
          <a:lstStyle>
            <a:lvl1pPr>
              <a:defRPr/>
            </a:lvl1pPr>
          </a:lstStyle>
          <a:p>
            <a:r>
              <a:rPr lang="en-US"/>
              <a:t>Copyright © 2012 American Medical Association. All rights reserved.</a:t>
            </a:r>
          </a:p>
        </p:txBody>
      </p:sp>
      <p:sp>
        <p:nvSpPr>
          <p:cNvPr id="4" name="Slide Number Placeholder 3"/>
          <p:cNvSpPr>
            <a:spLocks noGrp="1"/>
          </p:cNvSpPr>
          <p:nvPr>
            <p:ph type="sldNum" sz="quarter" idx="12"/>
          </p:nvPr>
        </p:nvSpPr>
        <p:spPr/>
        <p:txBody>
          <a:bodyPr/>
          <a:lstStyle>
            <a:lvl1pPr>
              <a:defRPr/>
            </a:lvl1pPr>
          </a:lstStyle>
          <a:p>
            <a:fld id="{54A8764D-F1C5-0C4A-9C38-37A62C80B42B}" type="slidenum">
              <a:rPr lang="en-US"/>
              <a:pPr/>
              <a:t>‹#›</a:t>
            </a:fld>
            <a:endParaRPr lang="en-US"/>
          </a:p>
        </p:txBody>
      </p:sp>
    </p:spTree>
    <p:extLst>
      <p:ext uri="{BB962C8B-B14F-4D97-AF65-F5344CB8AC3E}">
        <p14:creationId xmlns:p14="http://schemas.microsoft.com/office/powerpoint/2010/main" val="3166352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7069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04887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94658" y="794658"/>
            <a:ext cx="10602685" cy="5268685"/>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txBody>
          <a:bodyPr wrap="square">
            <a:noAutofit/>
          </a:bodyPr>
          <a:lstStyle/>
          <a:p>
            <a:endParaRPr lang="en-US"/>
          </a:p>
        </p:txBody>
      </p:sp>
    </p:spTree>
    <p:extLst>
      <p:ext uri="{BB962C8B-B14F-4D97-AF65-F5344CB8AC3E}">
        <p14:creationId xmlns:p14="http://schemas.microsoft.com/office/powerpoint/2010/main" val="935452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609600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5" name="Picture Placeholder 14"/>
          <p:cNvSpPr>
            <a:spLocks noGrp="1"/>
          </p:cNvSpPr>
          <p:nvPr>
            <p:ph type="pic" sz="quarter" idx="13"/>
          </p:nvPr>
        </p:nvSpPr>
        <p:spPr>
          <a:xfrm>
            <a:off x="609600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795361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600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283862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846879951"/>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b="0" i="0">
                <a:solidFill>
                  <a:schemeClr val="tx1">
                    <a:lumMod val="65000"/>
                    <a:lumOff val="35000"/>
                  </a:schemeClr>
                </a:solidFill>
                <a:latin typeface="Roboto Thin" charset="0"/>
                <a:ea typeface="Roboto Thin" charset="0"/>
                <a:cs typeface="Roboto Thin" charset="0"/>
              </a:defRPr>
            </a:lvl1pPr>
          </a:lstStyle>
          <a:p>
            <a:fld id="{1D04B088-393E-434A-BA8E-C930C681F838}" type="datetimeFigureOut">
              <a:rPr lang="en-US" smtClean="0"/>
              <a:pPr/>
              <a:t>2018-05-21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800" b="0" i="0">
                <a:solidFill>
                  <a:schemeClr val="tx1">
                    <a:lumMod val="65000"/>
                    <a:lumOff val="35000"/>
                  </a:schemeClr>
                </a:solidFill>
                <a:latin typeface="Roboto Thin" charset="0"/>
                <a:ea typeface="Roboto Thin" charset="0"/>
                <a:cs typeface="Roboto Thin"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b="0" i="0">
                <a:solidFill>
                  <a:schemeClr val="tx1">
                    <a:lumMod val="65000"/>
                    <a:lumOff val="35000"/>
                  </a:schemeClr>
                </a:solidFill>
                <a:latin typeface="Roboto Thin" charset="0"/>
                <a:ea typeface="Roboto Thin" charset="0"/>
                <a:cs typeface="Roboto Thin" charset="0"/>
              </a:defRPr>
            </a:lvl1pPr>
          </a:lstStyle>
          <a:p>
            <a:fld id="{F3BDBCB1-AAE6-2947-A82E-4EA4E39F932F}" type="slidenum">
              <a:rPr lang="en-US" smtClean="0"/>
              <a:pPr/>
              <a:t>‹#›</a:t>
            </a:fld>
            <a:endParaRPr lang="en-US"/>
          </a:p>
        </p:txBody>
      </p:sp>
    </p:spTree>
    <p:extLst>
      <p:ext uri="{BB962C8B-B14F-4D97-AF65-F5344CB8AC3E}">
        <p14:creationId xmlns:p14="http://schemas.microsoft.com/office/powerpoint/2010/main" val="675179415"/>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50" r:id="rId3"/>
    <p:sldLayoutId id="2147483661" r:id="rId4"/>
    <p:sldLayoutId id="2147483671" r:id="rId5"/>
    <p:sldLayoutId id="2147483656" r:id="rId6"/>
    <p:sldLayoutId id="2147483662" r:id="rId7"/>
    <p:sldLayoutId id="2147483664" r:id="rId8"/>
    <p:sldLayoutId id="2147483666" r:id="rId9"/>
    <p:sldLayoutId id="2147483663" r:id="rId10"/>
    <p:sldLayoutId id="2147483665" r:id="rId11"/>
    <p:sldLayoutId id="2147483655" r:id="rId12"/>
    <p:sldLayoutId id="2147483651" r:id="rId13"/>
    <p:sldLayoutId id="2147483657" r:id="rId14"/>
    <p:sldLayoutId id="2147483675" r:id="rId15"/>
    <p:sldLayoutId id="2147483674" r:id="rId16"/>
    <p:sldLayoutId id="2147483652" r:id="rId17"/>
    <p:sldLayoutId id="2147483653" r:id="rId18"/>
    <p:sldLayoutId id="2147483654" r:id="rId19"/>
    <p:sldLayoutId id="2147483659" r:id="rId20"/>
    <p:sldLayoutId id="2147483673" r:id="rId21"/>
    <p:sldLayoutId id="2147483658" r:id="rId22"/>
    <p:sldLayoutId id="2147483660" r:id="rId23"/>
    <p:sldLayoutId id="2147483670" r:id="rId24"/>
    <p:sldLayoutId id="2147483672" r:id="rId25"/>
    <p:sldLayoutId id="2147483676" r:id="rId26"/>
    <p:sldLayoutId id="2147483667" r:id="rId27"/>
    <p:sldLayoutId id="2147483668" r:id="rId28"/>
    <p:sldLayoutId id="2147483669" r:id="rId29"/>
    <p:sldLayoutId id="2147483677" r:id="rId30"/>
    <p:sldLayoutId id="2147483678" r:id="rId31"/>
    <p:sldLayoutId id="2147483679" r:id="rId32"/>
    <p:sldLayoutId id="2147483680" r:id="rId33"/>
    <p:sldLayoutId id="2147483684" r:id="rId34"/>
    <p:sldLayoutId id="2147483685" r:id="rId35"/>
  </p:sldLayoutIdLst>
  <p:txStyles>
    <p:titleStyle>
      <a:lvl1pPr algn="l" defTabSz="914400" rtl="0" eaLnBrk="1" latinLnBrk="0" hangingPunct="1">
        <a:lnSpc>
          <a:spcPct val="90000"/>
        </a:lnSpc>
        <a:spcBef>
          <a:spcPct val="0"/>
        </a:spcBef>
        <a:buNone/>
        <a:defRPr sz="2400" b="0" i="0" kern="1200">
          <a:solidFill>
            <a:schemeClr val="tx1">
              <a:lumMod val="65000"/>
              <a:lumOff val="35000"/>
            </a:schemeClr>
          </a:solidFill>
          <a:latin typeface="Roboto Thin" charset="0"/>
          <a:ea typeface="Roboto Thin" charset="0"/>
          <a:cs typeface="Roboto Thin" charset="0"/>
        </a:defRPr>
      </a:lvl1pPr>
    </p:titleStyle>
    <p:bodyStyle>
      <a:lvl1pPr marL="0" indent="0" algn="l" defTabSz="914400" rtl="0" eaLnBrk="1" latinLnBrk="0" hangingPunct="1">
        <a:lnSpc>
          <a:spcPct val="90000"/>
        </a:lnSpc>
        <a:spcBef>
          <a:spcPts val="1000"/>
        </a:spcBef>
        <a:buFont typeface="Arial"/>
        <a:buNone/>
        <a:defRPr sz="1200" b="0" i="0" kern="1200">
          <a:solidFill>
            <a:schemeClr val="tx1">
              <a:lumMod val="65000"/>
              <a:lumOff val="35000"/>
            </a:schemeClr>
          </a:solidFill>
          <a:latin typeface="Roboto Thin" charset="0"/>
          <a:ea typeface="Roboto Thin" charset="0"/>
          <a:cs typeface="Roboto Thin" charset="0"/>
        </a:defRPr>
      </a:lvl1pPr>
      <a:lvl2pPr marL="685800" indent="-228600" algn="l" defTabSz="914400" rtl="0" eaLnBrk="1" latinLnBrk="0" hangingPunct="1">
        <a:lnSpc>
          <a:spcPct val="90000"/>
        </a:lnSpc>
        <a:spcBef>
          <a:spcPts val="500"/>
        </a:spcBef>
        <a:buFont typeface="Arial"/>
        <a:buChar char="•"/>
        <a:defRPr sz="800" b="0" i="0" kern="1200">
          <a:solidFill>
            <a:schemeClr val="tx1">
              <a:lumMod val="65000"/>
              <a:lumOff val="35000"/>
            </a:schemeClr>
          </a:solidFill>
          <a:latin typeface="Roboto Thin" charset="0"/>
          <a:ea typeface="Roboto Thin" charset="0"/>
          <a:cs typeface="Roboto Thin" charset="0"/>
        </a:defRPr>
      </a:lvl2pPr>
      <a:lvl3pPr marL="1143000" indent="-228600" algn="l" defTabSz="914400" rtl="0" eaLnBrk="1" latinLnBrk="0" hangingPunct="1">
        <a:lnSpc>
          <a:spcPct val="90000"/>
        </a:lnSpc>
        <a:spcBef>
          <a:spcPts val="500"/>
        </a:spcBef>
        <a:buFont typeface="Arial"/>
        <a:buChar char="•"/>
        <a:defRPr sz="800" b="0" i="0" kern="1200">
          <a:solidFill>
            <a:schemeClr val="tx1">
              <a:lumMod val="65000"/>
              <a:lumOff val="35000"/>
            </a:schemeClr>
          </a:solidFill>
          <a:latin typeface="Roboto Thin" charset="0"/>
          <a:ea typeface="Roboto Thin" charset="0"/>
          <a:cs typeface="Roboto Thin" charset="0"/>
        </a:defRPr>
      </a:lvl3pPr>
      <a:lvl4pPr marL="1600200" indent="-228600" algn="l" defTabSz="914400" rtl="0" eaLnBrk="1" latinLnBrk="0" hangingPunct="1">
        <a:lnSpc>
          <a:spcPct val="90000"/>
        </a:lnSpc>
        <a:spcBef>
          <a:spcPts val="500"/>
        </a:spcBef>
        <a:buFont typeface="Arial"/>
        <a:buChar char="•"/>
        <a:defRPr sz="800" b="0" i="0" kern="1200">
          <a:solidFill>
            <a:schemeClr val="tx1">
              <a:lumMod val="65000"/>
              <a:lumOff val="35000"/>
            </a:schemeClr>
          </a:solidFill>
          <a:latin typeface="Roboto Thin" charset="0"/>
          <a:ea typeface="Roboto Thin" charset="0"/>
          <a:cs typeface="Roboto Thin" charset="0"/>
        </a:defRPr>
      </a:lvl4pPr>
      <a:lvl5pPr marL="2057400" indent="-228600" algn="l" defTabSz="914400" rtl="0" eaLnBrk="1" latinLnBrk="0" hangingPunct="1">
        <a:lnSpc>
          <a:spcPct val="90000"/>
        </a:lnSpc>
        <a:spcBef>
          <a:spcPts val="500"/>
        </a:spcBef>
        <a:buFont typeface="Arial"/>
        <a:buChar char="•"/>
        <a:defRPr sz="800" b="0" i="0" kern="1200">
          <a:solidFill>
            <a:schemeClr val="tx1">
              <a:lumMod val="65000"/>
              <a:lumOff val="35000"/>
            </a:schemeClr>
          </a:solidFill>
          <a:latin typeface="Roboto Thin" charset="0"/>
          <a:ea typeface="Roboto Thin" charset="0"/>
          <a:cs typeface="Roboto Thi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hyperlink" Target="https://doi.org/10.3389/fnhum.2015.00503" TargetMode="External"/><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1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3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3.xml"/><Relationship Id="rId3"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image" Target="../media/image4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4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 Id="rId3" Type="http://schemas.openxmlformats.org/officeDocument/2006/relationships/image" Target="../media/image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50.png"/></Relationships>
</file>

<file path=ppt/slides/_rels/slide88.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sayuri_sagittal.jpg"/>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38889" r="-38889"/>
          <a:stretch>
            <a:fillRect/>
          </a:stretch>
        </p:blipFill>
        <p:spPr>
          <a:xfrm>
            <a:off x="5600902" y="0"/>
            <a:ext cx="6096000" cy="3429000"/>
          </a:xfrm>
        </p:spPr>
      </p:pic>
      <p:pic>
        <p:nvPicPr>
          <p:cNvPr id="11" name="Picture Placeholder 10" descr="sayuri_coronal.jpg"/>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38889" r="-38889"/>
          <a:stretch>
            <a:fillRect/>
          </a:stretch>
        </p:blipFill>
        <p:spPr>
          <a:xfrm>
            <a:off x="5600902" y="3429000"/>
            <a:ext cx="6096000" cy="3429000"/>
          </a:xfrm>
        </p:spPr>
      </p:pic>
      <p:pic>
        <p:nvPicPr>
          <p:cNvPr id="12" name="Picture 11" descr="sayuri_axi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0" y="0"/>
            <a:ext cx="6858000" cy="6858000"/>
          </a:xfrm>
          <a:prstGeom prst="rect">
            <a:avLst/>
          </a:prstGeom>
        </p:spPr>
      </p:pic>
      <p:sp>
        <p:nvSpPr>
          <p:cNvPr id="13" name="Rectangle 12"/>
          <p:cNvSpPr/>
          <p:nvPr/>
        </p:nvSpPr>
        <p:spPr>
          <a:xfrm>
            <a:off x="215260" y="192871"/>
            <a:ext cx="2647750" cy="923330"/>
          </a:xfrm>
          <a:prstGeom prst="rect">
            <a:avLst/>
          </a:prstGeom>
        </p:spPr>
        <p:txBody>
          <a:bodyPr wrap="square">
            <a:spAutoFit/>
          </a:bodyPr>
          <a:lstStyle/>
          <a:p>
            <a:r>
              <a:rPr lang="en-US" dirty="0">
                <a:latin typeface="Roboto Light"/>
                <a:cs typeface="Roboto Light"/>
              </a:rPr>
              <a:t>J. </a:t>
            </a:r>
            <a:r>
              <a:rPr lang="en-US" dirty="0" err="1" smtClean="0">
                <a:latin typeface="Roboto Light"/>
                <a:cs typeface="Roboto Light"/>
              </a:rPr>
              <a:t>Sayuri</a:t>
            </a:r>
            <a:r>
              <a:rPr lang="en-US" dirty="0" smtClean="0">
                <a:latin typeface="Roboto Light"/>
                <a:cs typeface="Roboto Light"/>
              </a:rPr>
              <a:t>. </a:t>
            </a:r>
          </a:p>
          <a:p>
            <a:r>
              <a:rPr lang="en-US" dirty="0" smtClean="0">
                <a:latin typeface="Roboto Light"/>
                <a:cs typeface="Roboto Light"/>
              </a:rPr>
              <a:t>The Reimagined </a:t>
            </a:r>
          </a:p>
          <a:p>
            <a:r>
              <a:rPr lang="en-US" dirty="0" smtClean="0">
                <a:latin typeface="Roboto Light"/>
                <a:cs typeface="Roboto Light"/>
              </a:rPr>
              <a:t>Brain</a:t>
            </a:r>
            <a:endParaRPr lang="en-US" dirty="0">
              <a:latin typeface="Roboto Light"/>
              <a:cs typeface="Roboto Light"/>
            </a:endParaRPr>
          </a:p>
        </p:txBody>
      </p:sp>
    </p:spTree>
    <p:extLst>
      <p:ext uri="{BB962C8B-B14F-4D97-AF65-F5344CB8AC3E}">
        <p14:creationId xmlns:p14="http://schemas.microsoft.com/office/powerpoint/2010/main" val="38025855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309607" y="661086"/>
            <a:ext cx="2805036" cy="1637969"/>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39371" y="1164328"/>
            <a:ext cx="3160249" cy="1077218"/>
          </a:xfrm>
          <a:prstGeom prst="rect">
            <a:avLst/>
          </a:prstGeom>
          <a:noFill/>
        </p:spPr>
        <p:txBody>
          <a:bodyPr wrap="none" rtlCol="0">
            <a:spAutoFit/>
          </a:bodyPr>
          <a:lstStyle/>
          <a:p>
            <a:r>
              <a:rPr lang="en-US" sz="3200" dirty="0" smtClean="0">
                <a:solidFill>
                  <a:srgbClr val="FF9F1B"/>
                </a:solidFill>
                <a:latin typeface="Nexa Bold" charset="0"/>
                <a:ea typeface="Nexa Bold" charset="0"/>
                <a:cs typeface="Nexa Bold" charset="0"/>
              </a:rPr>
              <a:t>EXPERIMENAL</a:t>
            </a:r>
          </a:p>
          <a:p>
            <a:r>
              <a:rPr lang="en-US" sz="3200" dirty="0" smtClean="0">
                <a:solidFill>
                  <a:schemeClr val="tx1">
                    <a:lumMod val="75000"/>
                    <a:lumOff val="25000"/>
                  </a:schemeClr>
                </a:solidFill>
                <a:latin typeface="Nexa Bold" charset="0"/>
                <a:ea typeface="Nexa Bold" charset="0"/>
                <a:cs typeface="Nexa Bold" charset="0"/>
              </a:rPr>
              <a:t>DESIGN</a:t>
            </a:r>
            <a:endParaRPr lang="en-US" sz="3200" dirty="0">
              <a:solidFill>
                <a:schemeClr val="tx1">
                  <a:lumMod val="75000"/>
                  <a:lumOff val="25000"/>
                </a:schemeClr>
              </a:solidFill>
              <a:latin typeface="Nexa Bold" charset="0"/>
              <a:ea typeface="Nexa Bold" charset="0"/>
              <a:cs typeface="Nexa Bold" charset="0"/>
            </a:endParaRPr>
          </a:p>
        </p:txBody>
      </p:sp>
      <p:sp>
        <p:nvSpPr>
          <p:cNvPr id="6" name="Rectangle 5"/>
          <p:cNvSpPr/>
          <p:nvPr/>
        </p:nvSpPr>
        <p:spPr>
          <a:xfrm>
            <a:off x="2339371" y="2870640"/>
            <a:ext cx="6637762" cy="3293209"/>
          </a:xfrm>
          <a:prstGeom prst="rect">
            <a:avLst/>
          </a:prstGeom>
        </p:spPr>
        <p:txBody>
          <a:bodyPr wrap="square">
            <a:spAutoFit/>
          </a:bodyPr>
          <a:lstStyle/>
          <a:p>
            <a:pPr algn="ctr"/>
            <a:r>
              <a:rPr lang="en-US" sz="2400" dirty="0">
                <a:latin typeface="Roboto Light"/>
                <a:cs typeface="Roboto Light"/>
              </a:rPr>
              <a:t>Because fMRI BOLD data is not </a:t>
            </a:r>
            <a:r>
              <a:rPr lang="en-US" sz="2400" dirty="0" smtClean="0">
                <a:latin typeface="Roboto Light"/>
                <a:cs typeface="Roboto Light"/>
              </a:rPr>
              <a:t>an absolute </a:t>
            </a:r>
            <a:r>
              <a:rPr lang="en-US" sz="2400" dirty="0">
                <a:latin typeface="Roboto Light"/>
                <a:cs typeface="Roboto Light"/>
              </a:rPr>
              <a:t>measure of neuronal activity</a:t>
            </a:r>
            <a:r>
              <a:rPr lang="en-US" sz="2400" dirty="0" smtClean="0">
                <a:latin typeface="Roboto Light"/>
                <a:cs typeface="Roboto Light"/>
              </a:rPr>
              <a:t>, all </a:t>
            </a:r>
            <a:r>
              <a:rPr lang="en-US" sz="2400" dirty="0">
                <a:latin typeface="Roboto Light"/>
                <a:cs typeface="Roboto Light"/>
              </a:rPr>
              <a:t>study designs must provide </a:t>
            </a:r>
            <a:r>
              <a:rPr lang="en-US" sz="2400" dirty="0" smtClean="0">
                <a:latin typeface="Roboto Light"/>
                <a:cs typeface="Roboto Light"/>
              </a:rPr>
              <a:t>the opportunity </a:t>
            </a:r>
            <a:r>
              <a:rPr lang="en-US" sz="2400" dirty="0">
                <a:latin typeface="Roboto Light"/>
                <a:cs typeface="Roboto Light"/>
              </a:rPr>
              <a:t>to statistically contrast </a:t>
            </a:r>
            <a:r>
              <a:rPr lang="en-US" sz="2400" dirty="0" smtClean="0">
                <a:latin typeface="Roboto Light"/>
                <a:cs typeface="Roboto Light"/>
              </a:rPr>
              <a:t>the neuronal </a:t>
            </a:r>
            <a:r>
              <a:rPr lang="en-US" sz="2400" dirty="0">
                <a:latin typeface="Roboto Light"/>
                <a:cs typeface="Roboto Light"/>
              </a:rPr>
              <a:t>activity of interest with </a:t>
            </a:r>
            <a:r>
              <a:rPr lang="en-US" sz="2400" dirty="0" smtClean="0">
                <a:latin typeface="Roboto Light"/>
                <a:cs typeface="Roboto Light"/>
              </a:rPr>
              <a:t>a suitable </a:t>
            </a:r>
            <a:r>
              <a:rPr lang="en-US" sz="2400" dirty="0">
                <a:latin typeface="Roboto Light"/>
                <a:cs typeface="Roboto Light"/>
              </a:rPr>
              <a:t>rest or background condition</a:t>
            </a:r>
          </a:p>
          <a:p>
            <a:endParaRPr lang="en-US" sz="2400" b="1" dirty="0" smtClean="0">
              <a:solidFill>
                <a:schemeClr val="tx1">
                  <a:lumMod val="75000"/>
                  <a:lumOff val="25000"/>
                </a:schemeClr>
              </a:solidFill>
              <a:latin typeface="Roboto Light"/>
              <a:ea typeface="Roboto Medium" charset="0"/>
              <a:cs typeface="Roboto Light"/>
            </a:endParaRPr>
          </a:p>
          <a:p>
            <a:pPr algn="ctr"/>
            <a:r>
              <a:rPr lang="en-US" sz="3200" spc="600" dirty="0" smtClean="0">
                <a:solidFill>
                  <a:srgbClr val="FF9F1B"/>
                </a:solidFill>
                <a:latin typeface="Roboto Light"/>
                <a:ea typeface="Roboto Thin" charset="0"/>
                <a:cs typeface="Roboto Light"/>
              </a:rPr>
              <a:t>STUDY DESIGN IS OF PARAMOUNT IMPORTANCE</a:t>
            </a:r>
            <a:endParaRPr lang="en-US" sz="3200" spc="600" dirty="0">
              <a:solidFill>
                <a:srgbClr val="FF9F1B"/>
              </a:solidFill>
              <a:latin typeface="Roboto Light"/>
              <a:ea typeface="Roboto Thin" charset="0"/>
              <a:cs typeface="Roboto Light"/>
            </a:endParaRPr>
          </a:p>
        </p:txBody>
      </p:sp>
      <p:sp>
        <p:nvSpPr>
          <p:cNvPr id="12" name="TextBox 11"/>
          <p:cNvSpPr txBox="1"/>
          <p:nvPr/>
        </p:nvSpPr>
        <p:spPr>
          <a:xfrm>
            <a:off x="10393675" y="6301947"/>
            <a:ext cx="1489510" cy="246221"/>
          </a:xfrm>
          <a:prstGeom prst="rect">
            <a:avLst/>
          </a:prstGeom>
          <a:noFill/>
        </p:spPr>
        <p:txBody>
          <a:bodyPr wrap="none" rtlCol="0">
            <a:spAutoFit/>
          </a:bodyPr>
          <a:lstStyle/>
          <a:p>
            <a:pPr algn="r"/>
            <a:r>
              <a:rPr lang="en-US" sz="1000" smtClean="0">
                <a:solidFill>
                  <a:schemeClr val="bg1"/>
                </a:solidFill>
                <a:latin typeface="Roboto Medium" charset="0"/>
                <a:ea typeface="Roboto Medium" charset="0"/>
                <a:cs typeface="Roboto Medium" charset="0"/>
              </a:rPr>
              <a:t>www.yourwebsite.com</a:t>
            </a:r>
            <a:endParaRPr lang="en-US" sz="1000" dirty="0">
              <a:solidFill>
                <a:schemeClr val="bg1"/>
              </a:solidFill>
              <a:latin typeface="Roboto Thin" charset="0"/>
              <a:ea typeface="Roboto Thin" charset="0"/>
              <a:cs typeface="Roboto Thin" charset="0"/>
            </a:endParaRPr>
          </a:p>
        </p:txBody>
      </p:sp>
    </p:spTree>
    <p:extLst>
      <p:ext uri="{BB962C8B-B14F-4D97-AF65-F5344CB8AC3E}">
        <p14:creationId xmlns:p14="http://schemas.microsoft.com/office/powerpoint/2010/main" val="2496217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309607" y="661086"/>
            <a:ext cx="2805036" cy="1637969"/>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39371" y="1164328"/>
            <a:ext cx="3411805" cy="1077218"/>
          </a:xfrm>
          <a:prstGeom prst="rect">
            <a:avLst/>
          </a:prstGeom>
          <a:noFill/>
        </p:spPr>
        <p:txBody>
          <a:bodyPr wrap="none" rtlCol="0">
            <a:spAutoFit/>
          </a:bodyPr>
          <a:lstStyle/>
          <a:p>
            <a:r>
              <a:rPr lang="en-US" sz="3200" dirty="0" smtClean="0">
                <a:solidFill>
                  <a:srgbClr val="FF9F1B"/>
                </a:solidFill>
                <a:latin typeface="Nexa Bold" charset="0"/>
                <a:ea typeface="Nexa Bold" charset="0"/>
                <a:cs typeface="Nexa Bold" charset="0"/>
              </a:rPr>
              <a:t>WHAT DOES</a:t>
            </a:r>
          </a:p>
          <a:p>
            <a:r>
              <a:rPr lang="en-US" sz="3200" dirty="0" smtClean="0">
                <a:solidFill>
                  <a:schemeClr val="tx1">
                    <a:lumMod val="75000"/>
                    <a:lumOff val="25000"/>
                  </a:schemeClr>
                </a:solidFill>
                <a:latin typeface="Nexa Bold" charset="0"/>
                <a:ea typeface="Nexa Bold" charset="0"/>
                <a:cs typeface="Nexa Bold" charset="0"/>
              </a:rPr>
              <a:t>fMRI TELL YOU?</a:t>
            </a:r>
            <a:endParaRPr lang="en-US" sz="3200" dirty="0">
              <a:solidFill>
                <a:schemeClr val="tx1">
                  <a:lumMod val="75000"/>
                  <a:lumOff val="25000"/>
                </a:schemeClr>
              </a:solidFill>
              <a:latin typeface="Nexa Bold" charset="0"/>
              <a:ea typeface="Nexa Bold" charset="0"/>
              <a:cs typeface="Nexa Bold" charset="0"/>
            </a:endParaRPr>
          </a:p>
        </p:txBody>
      </p:sp>
      <p:sp>
        <p:nvSpPr>
          <p:cNvPr id="6" name="Rectangle 5"/>
          <p:cNvSpPr/>
          <p:nvPr/>
        </p:nvSpPr>
        <p:spPr>
          <a:xfrm>
            <a:off x="344423" y="2870640"/>
            <a:ext cx="5105798" cy="1046440"/>
          </a:xfrm>
          <a:prstGeom prst="rect">
            <a:avLst/>
          </a:prstGeom>
        </p:spPr>
        <p:txBody>
          <a:bodyPr wrap="square">
            <a:spAutoFit/>
          </a:bodyPr>
          <a:lstStyle/>
          <a:p>
            <a:pPr algn="ctr">
              <a:spcAft>
                <a:spcPts val="1200"/>
              </a:spcAft>
            </a:pPr>
            <a:r>
              <a:rPr lang="en-US" sz="2800" spc="600" dirty="0" smtClean="0">
                <a:solidFill>
                  <a:srgbClr val="FF9F1B"/>
                </a:solidFill>
                <a:latin typeface="Roboto Light"/>
                <a:ea typeface="Roboto Thin" charset="0"/>
                <a:cs typeface="Roboto Light"/>
              </a:rPr>
              <a:t>fMRI </a:t>
            </a:r>
            <a:r>
              <a:rPr lang="en-US" sz="2800" spc="600" dirty="0" smtClean="0">
                <a:solidFill>
                  <a:srgbClr val="FF9F1B"/>
                </a:solidFill>
                <a:latin typeface="Roboto Medium"/>
                <a:ea typeface="Roboto Thin" charset="0"/>
                <a:cs typeface="Roboto Medium"/>
              </a:rPr>
              <a:t>CAN</a:t>
            </a:r>
            <a:r>
              <a:rPr lang="en-US" sz="2800" spc="600" dirty="0" smtClean="0">
                <a:solidFill>
                  <a:srgbClr val="FF9F1B"/>
                </a:solidFill>
                <a:latin typeface="Roboto Light"/>
                <a:ea typeface="Roboto Thin" charset="0"/>
                <a:cs typeface="Roboto Light"/>
              </a:rPr>
              <a:t> TELL YOU:</a:t>
            </a:r>
            <a:endParaRPr lang="en-US" sz="2800" dirty="0">
              <a:solidFill>
                <a:srgbClr val="FF9F1B"/>
              </a:solidFill>
              <a:latin typeface="Roboto Light"/>
              <a:ea typeface="Roboto Thin" charset="0"/>
              <a:cs typeface="Roboto Light"/>
            </a:endParaRPr>
          </a:p>
          <a:p>
            <a:pPr marL="457200" indent="-457200">
              <a:buFont typeface="Arial"/>
              <a:buChar char="•"/>
            </a:pPr>
            <a:r>
              <a:rPr lang="en-US" sz="2400" dirty="0" smtClean="0">
                <a:latin typeface="Roboto Light"/>
                <a:ea typeface="Roboto Thin" charset="0"/>
                <a:cs typeface="Roboto Light"/>
              </a:rPr>
              <a:t>Relative local activity</a:t>
            </a:r>
            <a:endParaRPr lang="en-US" sz="2400" dirty="0">
              <a:latin typeface="Roboto Light"/>
              <a:ea typeface="Roboto Thin" charset="0"/>
              <a:cs typeface="Roboto Light"/>
            </a:endParaRPr>
          </a:p>
        </p:txBody>
      </p:sp>
      <p:sp>
        <p:nvSpPr>
          <p:cNvPr id="12" name="TextBox 11"/>
          <p:cNvSpPr txBox="1"/>
          <p:nvPr/>
        </p:nvSpPr>
        <p:spPr>
          <a:xfrm>
            <a:off x="10393675" y="6301947"/>
            <a:ext cx="1489510" cy="246221"/>
          </a:xfrm>
          <a:prstGeom prst="rect">
            <a:avLst/>
          </a:prstGeom>
          <a:noFill/>
        </p:spPr>
        <p:txBody>
          <a:bodyPr wrap="none" rtlCol="0">
            <a:spAutoFit/>
          </a:bodyPr>
          <a:lstStyle/>
          <a:p>
            <a:pPr algn="r"/>
            <a:r>
              <a:rPr lang="en-US" sz="1000" smtClean="0">
                <a:solidFill>
                  <a:schemeClr val="bg1"/>
                </a:solidFill>
                <a:latin typeface="Roboto Medium" charset="0"/>
                <a:ea typeface="Roboto Medium" charset="0"/>
                <a:cs typeface="Roboto Medium" charset="0"/>
              </a:rPr>
              <a:t>www.yourwebsite.com</a:t>
            </a:r>
            <a:endParaRPr lang="en-US" sz="1000" dirty="0">
              <a:solidFill>
                <a:schemeClr val="bg1"/>
              </a:solidFill>
              <a:latin typeface="Roboto Thin" charset="0"/>
              <a:ea typeface="Roboto Thin" charset="0"/>
              <a:cs typeface="Roboto Thin" charset="0"/>
            </a:endParaRPr>
          </a:p>
        </p:txBody>
      </p:sp>
      <p:sp>
        <p:nvSpPr>
          <p:cNvPr id="10" name="Rectangle 9"/>
          <p:cNvSpPr/>
          <p:nvPr/>
        </p:nvSpPr>
        <p:spPr>
          <a:xfrm>
            <a:off x="6741780" y="2870640"/>
            <a:ext cx="5141405" cy="2585323"/>
          </a:xfrm>
          <a:prstGeom prst="rect">
            <a:avLst/>
          </a:prstGeom>
        </p:spPr>
        <p:txBody>
          <a:bodyPr wrap="square">
            <a:spAutoFit/>
          </a:bodyPr>
          <a:lstStyle/>
          <a:p>
            <a:pPr algn="ctr">
              <a:spcAft>
                <a:spcPts val="1200"/>
              </a:spcAft>
            </a:pPr>
            <a:r>
              <a:rPr lang="en-US" sz="2800" spc="600" dirty="0" smtClean="0">
                <a:solidFill>
                  <a:srgbClr val="FF9F1B"/>
                </a:solidFill>
                <a:latin typeface="Roboto Light"/>
                <a:ea typeface="Roboto Thin" charset="0"/>
                <a:cs typeface="Roboto Light"/>
              </a:rPr>
              <a:t>fMRI </a:t>
            </a:r>
            <a:r>
              <a:rPr lang="en-US" sz="2800" spc="600" dirty="0" smtClean="0">
                <a:solidFill>
                  <a:srgbClr val="FF9F1B"/>
                </a:solidFill>
                <a:latin typeface="Roboto Medium"/>
                <a:ea typeface="Roboto Thin" charset="0"/>
                <a:cs typeface="Roboto Medium"/>
              </a:rPr>
              <a:t>CANNOT</a:t>
            </a:r>
            <a:r>
              <a:rPr lang="en-US" sz="2800" spc="600" dirty="0" smtClean="0">
                <a:solidFill>
                  <a:srgbClr val="FF9F1B"/>
                </a:solidFill>
                <a:latin typeface="Roboto Light"/>
                <a:ea typeface="Roboto Thin" charset="0"/>
                <a:cs typeface="Roboto Light"/>
              </a:rPr>
              <a:t> TELL YOU:</a:t>
            </a:r>
            <a:endParaRPr lang="en-US" sz="2800" spc="600" dirty="0">
              <a:solidFill>
                <a:srgbClr val="FF9F1B"/>
              </a:solidFill>
              <a:latin typeface="Roboto Light"/>
              <a:ea typeface="Roboto Thin" charset="0"/>
              <a:cs typeface="Roboto Light"/>
            </a:endParaRPr>
          </a:p>
          <a:p>
            <a:pPr marL="457200" indent="-457200">
              <a:buFont typeface="Arial"/>
              <a:buChar char="•"/>
            </a:pPr>
            <a:r>
              <a:rPr lang="en-US" sz="2400" dirty="0" smtClean="0">
                <a:solidFill>
                  <a:srgbClr val="000000"/>
                </a:solidFill>
                <a:latin typeface="Roboto Light"/>
                <a:ea typeface="Roboto Thin" charset="0"/>
                <a:cs typeface="Roboto Light"/>
              </a:rPr>
              <a:t>Absolute neural activity</a:t>
            </a:r>
          </a:p>
          <a:p>
            <a:pPr marL="457200" indent="-457200">
              <a:buFont typeface="Arial"/>
              <a:buChar char="•"/>
            </a:pPr>
            <a:r>
              <a:rPr lang="en-US" sz="2400" dirty="0" smtClean="0">
                <a:solidFill>
                  <a:srgbClr val="000000"/>
                </a:solidFill>
                <a:latin typeface="Roboto Light"/>
                <a:ea typeface="Roboto Thin" charset="0"/>
                <a:cs typeface="Roboto Light"/>
              </a:rPr>
              <a:t>Excitation/Inhibition</a:t>
            </a:r>
          </a:p>
          <a:p>
            <a:pPr marL="457200" indent="-457200">
              <a:buFont typeface="Arial"/>
              <a:buChar char="•"/>
            </a:pPr>
            <a:r>
              <a:rPr lang="en-US" sz="2400" dirty="0" smtClean="0">
                <a:solidFill>
                  <a:srgbClr val="000000"/>
                </a:solidFill>
                <a:latin typeface="Roboto Light"/>
                <a:ea typeface="Roboto Thin" charset="0"/>
                <a:cs typeface="Roboto Light"/>
              </a:rPr>
              <a:t>Necessity of region for task</a:t>
            </a:r>
          </a:p>
          <a:p>
            <a:pPr marL="457200" indent="-457200">
              <a:buFont typeface="Arial"/>
              <a:buChar char="•"/>
            </a:pPr>
            <a:r>
              <a:rPr lang="en-US" sz="2400" dirty="0" smtClean="0">
                <a:solidFill>
                  <a:srgbClr val="000000"/>
                </a:solidFill>
                <a:latin typeface="Roboto Light"/>
                <a:ea typeface="Roboto Thin" charset="0"/>
                <a:cs typeface="Roboto Light"/>
              </a:rPr>
              <a:t>Rapid temporal information</a:t>
            </a:r>
            <a:endParaRPr lang="en-US" sz="2400" dirty="0">
              <a:solidFill>
                <a:srgbClr val="000000"/>
              </a:solidFill>
              <a:latin typeface="Roboto Light"/>
              <a:ea typeface="Roboto Thin" charset="0"/>
              <a:cs typeface="Roboto Light"/>
            </a:endParaRPr>
          </a:p>
        </p:txBody>
      </p:sp>
    </p:spTree>
    <p:extLst>
      <p:ext uri="{BB962C8B-B14F-4D97-AF65-F5344CB8AC3E}">
        <p14:creationId xmlns:p14="http://schemas.microsoft.com/office/powerpoint/2010/main" val="222127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Picture Placeholder 3"/>
          <p:cNvGraphicFramePr>
            <a:graphicFrameLocks noGrp="1"/>
          </p:cNvGraphicFramePr>
          <p:nvPr>
            <p:ph type="pic" sz="quarter" idx="10"/>
            <p:extLst>
              <p:ext uri="{D42A27DB-BD31-4B8C-83A1-F6EECF244321}">
                <p14:modId xmlns:p14="http://schemas.microsoft.com/office/powerpoint/2010/main" val="1168034159"/>
              </p:ext>
            </p:extLst>
          </p:nvPr>
        </p:nvGraphicFramePr>
        <p:xfrm>
          <a:off x="-1963131" y="923008"/>
          <a:ext cx="10081022" cy="5008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096000" y="0"/>
            <a:ext cx="6096000"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897089" y="1216160"/>
            <a:ext cx="2493822" cy="2743200"/>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167580" y="2790195"/>
            <a:ext cx="1952842" cy="1077218"/>
          </a:xfrm>
          <a:prstGeom prst="rect">
            <a:avLst/>
          </a:prstGeom>
          <a:noFill/>
        </p:spPr>
        <p:txBody>
          <a:bodyPr wrap="none" rtlCol="0">
            <a:spAutoFit/>
          </a:bodyPr>
          <a:lstStyle/>
          <a:p>
            <a:pPr algn="ctr"/>
            <a:r>
              <a:rPr lang="en-US" sz="3200" spc="300" dirty="0" smtClean="0">
                <a:solidFill>
                  <a:schemeClr val="bg1"/>
                </a:solidFill>
                <a:latin typeface="Nexa Bold" charset="0"/>
                <a:ea typeface="Nexa Bold" charset="0"/>
                <a:cs typeface="Nexa Bold" charset="0"/>
              </a:rPr>
              <a:t>STUDY </a:t>
            </a:r>
          </a:p>
          <a:p>
            <a:pPr algn="ctr"/>
            <a:r>
              <a:rPr lang="en-US" sz="3200" spc="300" dirty="0" smtClean="0">
                <a:solidFill>
                  <a:schemeClr val="bg1"/>
                </a:solidFill>
                <a:latin typeface="Nexa Bold" charset="0"/>
                <a:ea typeface="Nexa Bold" charset="0"/>
                <a:cs typeface="Nexa Bold" charset="0"/>
              </a:rPr>
              <a:t>DESIGN</a:t>
            </a:r>
          </a:p>
        </p:txBody>
      </p:sp>
      <p:cxnSp>
        <p:nvCxnSpPr>
          <p:cNvPr id="8" name="Straight Connector 7"/>
          <p:cNvCxnSpPr/>
          <p:nvPr/>
        </p:nvCxnSpPr>
        <p:spPr>
          <a:xfrm>
            <a:off x="8653375" y="4361180"/>
            <a:ext cx="981250"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4845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t="-10566" b="-10566"/>
          <a:stretch>
            <a:fillRect/>
          </a:stretch>
        </p:blipFill>
        <p:spPr/>
      </p:pic>
      <p:sp>
        <p:nvSpPr>
          <p:cNvPr id="4" name="TextBox 3"/>
          <p:cNvSpPr txBox="1"/>
          <p:nvPr/>
        </p:nvSpPr>
        <p:spPr>
          <a:xfrm>
            <a:off x="7039124" y="6283456"/>
            <a:ext cx="4606644" cy="461665"/>
          </a:xfrm>
          <a:prstGeom prst="rect">
            <a:avLst/>
          </a:prstGeom>
          <a:noFill/>
        </p:spPr>
        <p:txBody>
          <a:bodyPr wrap="square" rtlCol="0">
            <a:spAutoFit/>
          </a:bodyPr>
          <a:lstStyle/>
          <a:p>
            <a:r>
              <a:rPr lang="en-US" sz="1200" dirty="0" err="1" smtClean="0">
                <a:latin typeface="Roboto Light"/>
                <a:cs typeface="Roboto Light"/>
              </a:rPr>
              <a:t>Amaro</a:t>
            </a:r>
            <a:r>
              <a:rPr lang="en-US" sz="1200" dirty="0" smtClean="0">
                <a:latin typeface="Roboto Light"/>
                <a:cs typeface="Roboto Light"/>
              </a:rPr>
              <a:t>, Jr. &amp; Barker (2006). Study Design in fMRI: Basic Principles. Brain &amp; Cognition, 60, 220-232. </a:t>
            </a:r>
            <a:endParaRPr lang="en-US" sz="1200" dirty="0">
              <a:latin typeface="Roboto Light"/>
              <a:cs typeface="Roboto Light"/>
            </a:endParaRPr>
          </a:p>
        </p:txBody>
      </p:sp>
      <p:sp>
        <p:nvSpPr>
          <p:cNvPr id="5" name="Rectangle 4"/>
          <p:cNvSpPr/>
          <p:nvPr/>
        </p:nvSpPr>
        <p:spPr>
          <a:xfrm>
            <a:off x="0" y="0"/>
            <a:ext cx="3243944"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72243" y="1773490"/>
            <a:ext cx="3042820" cy="1815882"/>
          </a:xfrm>
          <a:prstGeom prst="rect">
            <a:avLst/>
          </a:prstGeom>
          <a:noFill/>
        </p:spPr>
        <p:txBody>
          <a:bodyPr wrap="square" rtlCol="0">
            <a:spAutoFit/>
          </a:bodyPr>
          <a:lstStyle/>
          <a:p>
            <a:r>
              <a:rPr lang="en-US" sz="2800" dirty="0" smtClean="0">
                <a:solidFill>
                  <a:srgbClr val="FF9F1B"/>
                </a:solidFill>
                <a:latin typeface="Nexa Bold" charset="0"/>
                <a:ea typeface="Nexa Bold" charset="0"/>
                <a:cs typeface="Nexa Bold" charset="0"/>
              </a:rPr>
              <a:t>CHOICES</a:t>
            </a:r>
          </a:p>
          <a:p>
            <a:r>
              <a:rPr lang="en-US" sz="2800" dirty="0" smtClean="0">
                <a:solidFill>
                  <a:schemeClr val="bg1"/>
                </a:solidFill>
                <a:latin typeface="Nexa Bold" charset="0"/>
                <a:ea typeface="Nexa Bold" charset="0"/>
                <a:cs typeface="Nexa Bold" charset="0"/>
              </a:rPr>
              <a:t>FOR </a:t>
            </a:r>
          </a:p>
          <a:p>
            <a:r>
              <a:rPr lang="en-US" sz="2800" dirty="0" smtClean="0">
                <a:solidFill>
                  <a:schemeClr val="bg1"/>
                </a:solidFill>
                <a:latin typeface="Nexa Bold" charset="0"/>
                <a:ea typeface="Nexa Bold" charset="0"/>
                <a:cs typeface="Nexa Bold" charset="0"/>
              </a:rPr>
              <a:t>EXPERIMENTAL</a:t>
            </a:r>
          </a:p>
          <a:p>
            <a:r>
              <a:rPr lang="en-US" sz="2800" dirty="0" smtClean="0">
                <a:solidFill>
                  <a:schemeClr val="bg1"/>
                </a:solidFill>
                <a:latin typeface="Nexa Bold" charset="0"/>
                <a:ea typeface="Nexa Bold" charset="0"/>
                <a:cs typeface="Nexa Bold" charset="0"/>
              </a:rPr>
              <a:t>PARADIGM</a:t>
            </a:r>
          </a:p>
        </p:txBody>
      </p:sp>
      <p:cxnSp>
        <p:nvCxnSpPr>
          <p:cNvPr id="10" name="Straight Connector 9"/>
          <p:cNvCxnSpPr/>
          <p:nvPr/>
        </p:nvCxnSpPr>
        <p:spPr>
          <a:xfrm>
            <a:off x="364643" y="3584157"/>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3234418" y="1379718"/>
            <a:ext cx="1873705" cy="400110"/>
          </a:xfrm>
          <a:prstGeom prst="rect">
            <a:avLst/>
          </a:prstGeom>
          <a:noFill/>
        </p:spPr>
        <p:txBody>
          <a:bodyPr wrap="none" rtlCol="0">
            <a:spAutoFit/>
          </a:bodyPr>
          <a:lstStyle/>
          <a:p>
            <a:r>
              <a:rPr lang="en-US" sz="2000" dirty="0" smtClean="0">
                <a:solidFill>
                  <a:srgbClr val="FF9F1B"/>
                </a:solidFill>
                <a:latin typeface="Roboto Light"/>
                <a:cs typeface="Roboto Light"/>
              </a:rPr>
              <a:t>SUBTRACTION</a:t>
            </a:r>
            <a:endParaRPr lang="en-US" sz="2000" dirty="0">
              <a:solidFill>
                <a:srgbClr val="FF9F1B"/>
              </a:solidFill>
              <a:latin typeface="Roboto Light"/>
              <a:cs typeface="Roboto Light"/>
            </a:endParaRPr>
          </a:p>
        </p:txBody>
      </p:sp>
      <p:sp>
        <p:nvSpPr>
          <p:cNvPr id="13" name="TextBox 12"/>
          <p:cNvSpPr txBox="1"/>
          <p:nvPr/>
        </p:nvSpPr>
        <p:spPr>
          <a:xfrm rot="16200000">
            <a:off x="3306491" y="3641444"/>
            <a:ext cx="1729560" cy="400110"/>
          </a:xfrm>
          <a:prstGeom prst="rect">
            <a:avLst/>
          </a:prstGeom>
          <a:noFill/>
        </p:spPr>
        <p:txBody>
          <a:bodyPr wrap="none" rtlCol="0">
            <a:spAutoFit/>
          </a:bodyPr>
          <a:lstStyle/>
          <a:p>
            <a:r>
              <a:rPr lang="en-US" sz="2000" dirty="0" smtClean="0">
                <a:solidFill>
                  <a:srgbClr val="70AD47"/>
                </a:solidFill>
                <a:latin typeface="Roboto Light"/>
                <a:cs typeface="Roboto Light"/>
              </a:rPr>
              <a:t>PARAMETRIC</a:t>
            </a:r>
            <a:endParaRPr lang="en-US" sz="2000" dirty="0">
              <a:solidFill>
                <a:srgbClr val="70AD47"/>
              </a:solidFill>
              <a:latin typeface="Roboto Light"/>
              <a:cs typeface="Roboto Light"/>
            </a:endParaRPr>
          </a:p>
        </p:txBody>
      </p:sp>
      <p:sp>
        <p:nvSpPr>
          <p:cNvPr id="14" name="TextBox 13"/>
          <p:cNvSpPr txBox="1"/>
          <p:nvPr/>
        </p:nvSpPr>
        <p:spPr>
          <a:xfrm rot="16200000">
            <a:off x="2967446" y="2445598"/>
            <a:ext cx="1481220" cy="400110"/>
          </a:xfrm>
          <a:prstGeom prst="rect">
            <a:avLst/>
          </a:prstGeom>
          <a:noFill/>
        </p:spPr>
        <p:txBody>
          <a:bodyPr wrap="none" rtlCol="0">
            <a:spAutoFit/>
          </a:bodyPr>
          <a:lstStyle/>
          <a:p>
            <a:r>
              <a:rPr lang="en-US" sz="2000" dirty="0" smtClean="0">
                <a:solidFill>
                  <a:srgbClr val="0082FF"/>
                </a:solidFill>
                <a:latin typeface="Roboto Light"/>
                <a:cs typeface="Roboto Light"/>
              </a:rPr>
              <a:t>FACTORIAL</a:t>
            </a:r>
            <a:endParaRPr lang="en-US" sz="2000" dirty="0">
              <a:solidFill>
                <a:srgbClr val="0082FF"/>
              </a:solidFill>
              <a:latin typeface="Roboto Light"/>
              <a:cs typeface="Roboto Light"/>
            </a:endParaRPr>
          </a:p>
        </p:txBody>
      </p:sp>
      <p:sp>
        <p:nvSpPr>
          <p:cNvPr id="15" name="TextBox 14"/>
          <p:cNvSpPr txBox="1"/>
          <p:nvPr/>
        </p:nvSpPr>
        <p:spPr>
          <a:xfrm rot="16200000">
            <a:off x="2738705" y="4799679"/>
            <a:ext cx="1938702" cy="400110"/>
          </a:xfrm>
          <a:prstGeom prst="rect">
            <a:avLst/>
          </a:prstGeom>
          <a:noFill/>
        </p:spPr>
        <p:txBody>
          <a:bodyPr wrap="none" rtlCol="0">
            <a:spAutoFit/>
          </a:bodyPr>
          <a:lstStyle/>
          <a:p>
            <a:r>
              <a:rPr lang="en-US" sz="2000" dirty="0" smtClean="0">
                <a:solidFill>
                  <a:srgbClr val="8447AD"/>
                </a:solidFill>
                <a:latin typeface="Roboto Light"/>
                <a:cs typeface="Roboto Light"/>
              </a:rPr>
              <a:t>CONJUNCTION</a:t>
            </a:r>
            <a:endParaRPr lang="en-US" sz="2000" dirty="0">
              <a:solidFill>
                <a:srgbClr val="8447AD"/>
              </a:solidFill>
              <a:latin typeface="Roboto Light"/>
              <a:cs typeface="Roboto Light"/>
            </a:endParaRPr>
          </a:p>
        </p:txBody>
      </p:sp>
    </p:spTree>
    <p:extLst>
      <p:ext uri="{BB962C8B-B14F-4D97-AF65-F5344CB8AC3E}">
        <p14:creationId xmlns:p14="http://schemas.microsoft.com/office/powerpoint/2010/main" val="57758248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98676" y="2912872"/>
            <a:ext cx="5794662" cy="1015663"/>
          </a:xfrm>
          <a:prstGeom prst="rect">
            <a:avLst/>
          </a:prstGeom>
          <a:noFill/>
        </p:spPr>
        <p:txBody>
          <a:bodyPr wrap="none" rtlCol="0">
            <a:spAutoFit/>
          </a:bodyPr>
          <a:lstStyle/>
          <a:p>
            <a:pPr algn="ctr"/>
            <a:r>
              <a:rPr lang="en-US" sz="6000" dirty="0" smtClean="0">
                <a:solidFill>
                  <a:srgbClr val="FF9F1B"/>
                </a:solidFill>
                <a:latin typeface="Nexa Bold" charset="0"/>
                <a:ea typeface="Nexa Bold" charset="0"/>
                <a:cs typeface="Nexa Bold" charset="0"/>
              </a:rPr>
              <a:t>SUBTRACTION</a:t>
            </a:r>
          </a:p>
        </p:txBody>
      </p:sp>
    </p:spTree>
    <p:extLst>
      <p:ext uri="{BB962C8B-B14F-4D97-AF65-F5344CB8AC3E}">
        <p14:creationId xmlns:p14="http://schemas.microsoft.com/office/powerpoint/2010/main" val="418390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simple_experiment.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44641" b="-44641"/>
          <a:stretch>
            <a:fillRect/>
          </a:stretch>
        </p:blipFill>
        <p:spPr>
          <a:xfrm>
            <a:off x="1875622" y="-665607"/>
            <a:ext cx="10897590" cy="3064947"/>
          </a:xfrm>
        </p:spPr>
      </p:pic>
      <p:sp>
        <p:nvSpPr>
          <p:cNvPr id="4" name="TextBox 3"/>
          <p:cNvSpPr txBox="1"/>
          <p:nvPr/>
        </p:nvSpPr>
        <p:spPr>
          <a:xfrm>
            <a:off x="647852" y="903986"/>
            <a:ext cx="1703411" cy="461665"/>
          </a:xfrm>
          <a:prstGeom prst="rect">
            <a:avLst/>
          </a:prstGeom>
          <a:noFill/>
        </p:spPr>
        <p:txBody>
          <a:bodyPr wrap="none" rtlCol="0">
            <a:spAutoFit/>
          </a:bodyPr>
          <a:lstStyle/>
          <a:p>
            <a:pPr algn="r"/>
            <a:r>
              <a:rPr lang="en-US" sz="2400" dirty="0" smtClean="0">
                <a:solidFill>
                  <a:srgbClr val="0082FF"/>
                </a:solidFill>
                <a:latin typeface="Roboto Light"/>
                <a:cs typeface="Roboto Light"/>
              </a:rPr>
              <a:t>fMRI signal</a:t>
            </a:r>
            <a:endParaRPr lang="en-US" sz="2400" dirty="0">
              <a:solidFill>
                <a:srgbClr val="0082FF"/>
              </a:solidFill>
              <a:latin typeface="Roboto Light"/>
              <a:cs typeface="Roboto Light"/>
            </a:endParaRPr>
          </a:p>
        </p:txBody>
      </p:sp>
      <p:sp>
        <p:nvSpPr>
          <p:cNvPr id="5" name="TextBox 4"/>
          <p:cNvSpPr txBox="1"/>
          <p:nvPr/>
        </p:nvSpPr>
        <p:spPr>
          <a:xfrm>
            <a:off x="172211" y="1449739"/>
            <a:ext cx="2179052" cy="461665"/>
          </a:xfrm>
          <a:prstGeom prst="rect">
            <a:avLst/>
          </a:prstGeom>
          <a:noFill/>
        </p:spPr>
        <p:txBody>
          <a:bodyPr wrap="none" rtlCol="0">
            <a:spAutoFit/>
          </a:bodyPr>
          <a:lstStyle/>
          <a:p>
            <a:pPr algn="r"/>
            <a:r>
              <a:rPr lang="en-US" sz="2400" dirty="0" smtClean="0">
                <a:solidFill>
                  <a:srgbClr val="FF9F1B"/>
                </a:solidFill>
                <a:latin typeface="Roboto Light"/>
                <a:cs typeface="Roboto Light"/>
              </a:rPr>
              <a:t>Task</a:t>
            </a:r>
            <a:r>
              <a:rPr lang="en-US" sz="2400" dirty="0" smtClean="0">
                <a:solidFill>
                  <a:srgbClr val="0082FF"/>
                </a:solidFill>
                <a:latin typeface="Roboto Light"/>
                <a:cs typeface="Roboto Light"/>
              </a:rPr>
              <a:t> </a:t>
            </a:r>
            <a:r>
              <a:rPr lang="en-US" sz="2400" dirty="0" smtClean="0">
                <a:solidFill>
                  <a:srgbClr val="FF9F1B"/>
                </a:solidFill>
                <a:latin typeface="Roboto Light"/>
                <a:cs typeface="Roboto Light"/>
              </a:rPr>
              <a:t>paradigm</a:t>
            </a:r>
            <a:endParaRPr lang="en-US" sz="2400" dirty="0">
              <a:solidFill>
                <a:srgbClr val="FF9F1B"/>
              </a:solidFill>
              <a:latin typeface="Roboto Light"/>
              <a:cs typeface="Roboto Light"/>
            </a:endParaRPr>
          </a:p>
        </p:txBody>
      </p:sp>
      <p:sp>
        <p:nvSpPr>
          <p:cNvPr id="6" name="TextBox 5"/>
          <p:cNvSpPr txBox="1"/>
          <p:nvPr/>
        </p:nvSpPr>
        <p:spPr>
          <a:xfrm>
            <a:off x="2524835" y="1480656"/>
            <a:ext cx="699080"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rest</a:t>
            </a:r>
            <a:endParaRPr lang="en-US" sz="2400" dirty="0">
              <a:solidFill>
                <a:srgbClr val="FF9F1B"/>
              </a:solidFill>
              <a:latin typeface="Roboto Light"/>
              <a:cs typeface="Roboto Light"/>
            </a:endParaRPr>
          </a:p>
        </p:txBody>
      </p:sp>
      <p:sp>
        <p:nvSpPr>
          <p:cNvPr id="7" name="TextBox 6"/>
          <p:cNvSpPr txBox="1"/>
          <p:nvPr/>
        </p:nvSpPr>
        <p:spPr>
          <a:xfrm>
            <a:off x="3464576" y="1480656"/>
            <a:ext cx="932617"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move</a:t>
            </a:r>
            <a:endParaRPr lang="en-US" sz="2400" dirty="0">
              <a:solidFill>
                <a:srgbClr val="FF9F1B"/>
              </a:solidFill>
              <a:latin typeface="Roboto Light"/>
              <a:cs typeface="Roboto Light"/>
            </a:endParaRPr>
          </a:p>
        </p:txBody>
      </p:sp>
      <p:sp>
        <p:nvSpPr>
          <p:cNvPr id="8" name="TextBox 7"/>
          <p:cNvSpPr txBox="1"/>
          <p:nvPr/>
        </p:nvSpPr>
        <p:spPr>
          <a:xfrm>
            <a:off x="4614171" y="1494515"/>
            <a:ext cx="699080"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rest</a:t>
            </a:r>
            <a:endParaRPr lang="en-US" sz="2400" dirty="0">
              <a:solidFill>
                <a:srgbClr val="FF9F1B"/>
              </a:solidFill>
              <a:latin typeface="Roboto Light"/>
              <a:cs typeface="Roboto Light"/>
            </a:endParaRPr>
          </a:p>
        </p:txBody>
      </p:sp>
      <p:sp>
        <p:nvSpPr>
          <p:cNvPr id="9" name="TextBox 8"/>
          <p:cNvSpPr txBox="1"/>
          <p:nvPr/>
        </p:nvSpPr>
        <p:spPr>
          <a:xfrm>
            <a:off x="5446282" y="1494515"/>
            <a:ext cx="932617"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move</a:t>
            </a:r>
            <a:endParaRPr lang="en-US" sz="2400" dirty="0">
              <a:solidFill>
                <a:srgbClr val="FF9F1B"/>
              </a:solidFill>
              <a:latin typeface="Roboto Light"/>
              <a:cs typeface="Roboto Light"/>
            </a:endParaRPr>
          </a:p>
        </p:txBody>
      </p:sp>
      <p:sp>
        <p:nvSpPr>
          <p:cNvPr id="10" name="TextBox 9"/>
          <p:cNvSpPr txBox="1"/>
          <p:nvPr/>
        </p:nvSpPr>
        <p:spPr>
          <a:xfrm>
            <a:off x="6571793" y="1499710"/>
            <a:ext cx="699080"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rest</a:t>
            </a:r>
            <a:endParaRPr lang="en-US" sz="2400" dirty="0">
              <a:solidFill>
                <a:srgbClr val="FF9F1B"/>
              </a:solidFill>
              <a:latin typeface="Roboto Light"/>
              <a:cs typeface="Roboto Light"/>
            </a:endParaRPr>
          </a:p>
        </p:txBody>
      </p:sp>
      <p:sp>
        <p:nvSpPr>
          <p:cNvPr id="11" name="TextBox 10"/>
          <p:cNvSpPr txBox="1"/>
          <p:nvPr/>
        </p:nvSpPr>
        <p:spPr>
          <a:xfrm>
            <a:off x="7382378" y="1499710"/>
            <a:ext cx="932617"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move</a:t>
            </a:r>
            <a:endParaRPr lang="en-US" sz="2400" dirty="0">
              <a:solidFill>
                <a:srgbClr val="FF9F1B"/>
              </a:solidFill>
              <a:latin typeface="Roboto Light"/>
              <a:cs typeface="Roboto Light"/>
            </a:endParaRPr>
          </a:p>
        </p:txBody>
      </p:sp>
      <p:sp>
        <p:nvSpPr>
          <p:cNvPr id="12" name="TextBox 11"/>
          <p:cNvSpPr txBox="1"/>
          <p:nvPr/>
        </p:nvSpPr>
        <p:spPr>
          <a:xfrm>
            <a:off x="8532411" y="1504170"/>
            <a:ext cx="699080"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rest</a:t>
            </a:r>
            <a:endParaRPr lang="en-US" sz="2400" dirty="0">
              <a:solidFill>
                <a:srgbClr val="FF9F1B"/>
              </a:solidFill>
              <a:latin typeface="Roboto Light"/>
              <a:cs typeface="Roboto Light"/>
            </a:endParaRPr>
          </a:p>
        </p:txBody>
      </p:sp>
      <p:sp>
        <p:nvSpPr>
          <p:cNvPr id="13" name="TextBox 12"/>
          <p:cNvSpPr txBox="1"/>
          <p:nvPr/>
        </p:nvSpPr>
        <p:spPr>
          <a:xfrm>
            <a:off x="9364522" y="1504170"/>
            <a:ext cx="932617"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move</a:t>
            </a:r>
            <a:endParaRPr lang="en-US" sz="2400" dirty="0">
              <a:solidFill>
                <a:srgbClr val="FF9F1B"/>
              </a:solidFill>
              <a:latin typeface="Roboto Light"/>
              <a:cs typeface="Roboto Light"/>
            </a:endParaRPr>
          </a:p>
        </p:txBody>
      </p:sp>
      <p:sp>
        <p:nvSpPr>
          <p:cNvPr id="14" name="TextBox 13"/>
          <p:cNvSpPr txBox="1"/>
          <p:nvPr/>
        </p:nvSpPr>
        <p:spPr>
          <a:xfrm>
            <a:off x="10432112" y="1530153"/>
            <a:ext cx="699080"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rest</a:t>
            </a:r>
            <a:endParaRPr lang="en-US" sz="2400" dirty="0">
              <a:solidFill>
                <a:srgbClr val="FF9F1B"/>
              </a:solidFill>
              <a:latin typeface="Roboto Light"/>
              <a:cs typeface="Roboto Light"/>
            </a:endParaRPr>
          </a:p>
        </p:txBody>
      </p:sp>
      <p:sp>
        <p:nvSpPr>
          <p:cNvPr id="15" name="TextBox 14"/>
          <p:cNvSpPr txBox="1"/>
          <p:nvPr/>
        </p:nvSpPr>
        <p:spPr>
          <a:xfrm>
            <a:off x="11242697" y="1530153"/>
            <a:ext cx="932617"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move</a:t>
            </a:r>
            <a:endParaRPr lang="en-US" sz="2400" dirty="0">
              <a:solidFill>
                <a:srgbClr val="FF9F1B"/>
              </a:solidFill>
              <a:latin typeface="Roboto Light"/>
              <a:cs typeface="Roboto Light"/>
            </a:endParaRPr>
          </a:p>
        </p:txBody>
      </p:sp>
      <p:sp>
        <p:nvSpPr>
          <p:cNvPr id="16" name="TextBox 15"/>
          <p:cNvSpPr txBox="1"/>
          <p:nvPr/>
        </p:nvSpPr>
        <p:spPr>
          <a:xfrm>
            <a:off x="5967435" y="1991818"/>
            <a:ext cx="869198" cy="461665"/>
          </a:xfrm>
          <a:prstGeom prst="rect">
            <a:avLst/>
          </a:prstGeom>
          <a:noFill/>
        </p:spPr>
        <p:txBody>
          <a:bodyPr wrap="none" rtlCol="0">
            <a:spAutoFit/>
          </a:bodyPr>
          <a:lstStyle/>
          <a:p>
            <a:r>
              <a:rPr lang="en-US" sz="2400" dirty="0" smtClean="0">
                <a:latin typeface="Roboto Light"/>
                <a:cs typeface="Roboto Light"/>
              </a:rPr>
              <a:t>Time</a:t>
            </a:r>
            <a:endParaRPr lang="en-US" sz="2400" dirty="0">
              <a:latin typeface="Roboto Light"/>
              <a:cs typeface="Roboto Light"/>
            </a:endParaRPr>
          </a:p>
        </p:txBody>
      </p:sp>
      <p:cxnSp>
        <p:nvCxnSpPr>
          <p:cNvPr id="22" name="Straight Arrow Connector 21"/>
          <p:cNvCxnSpPr/>
          <p:nvPr/>
        </p:nvCxnSpPr>
        <p:spPr>
          <a:xfrm>
            <a:off x="6917049" y="2248672"/>
            <a:ext cx="1671965" cy="0"/>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a:blip r:embed="rId4"/>
          <a:stretch>
            <a:fillRect/>
          </a:stretch>
        </p:blipFill>
        <p:spPr>
          <a:xfrm>
            <a:off x="4144963" y="2647197"/>
            <a:ext cx="4013200" cy="3949700"/>
          </a:xfrm>
          <a:prstGeom prst="rect">
            <a:avLst/>
          </a:prstGeom>
        </p:spPr>
      </p:pic>
      <p:cxnSp>
        <p:nvCxnSpPr>
          <p:cNvPr id="25" name="Straight Arrow Connector 24"/>
          <p:cNvCxnSpPr/>
          <p:nvPr/>
        </p:nvCxnSpPr>
        <p:spPr>
          <a:xfrm flipH="1">
            <a:off x="3223915" y="4606079"/>
            <a:ext cx="1791730" cy="774855"/>
          </a:xfrm>
          <a:prstGeom prst="straightConnector1">
            <a:avLst/>
          </a:prstGeom>
          <a:ln w="38100" cmpd="sng">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524835" y="5150101"/>
            <a:ext cx="690514" cy="461665"/>
          </a:xfrm>
          <a:prstGeom prst="rect">
            <a:avLst/>
          </a:prstGeom>
          <a:noFill/>
        </p:spPr>
        <p:txBody>
          <a:bodyPr wrap="none" rtlCol="0">
            <a:spAutoFit/>
          </a:bodyPr>
          <a:lstStyle/>
          <a:p>
            <a:r>
              <a:rPr lang="en-US" sz="2400" dirty="0" smtClean="0">
                <a:latin typeface="Roboto Light"/>
                <a:cs typeface="Roboto Light"/>
              </a:rPr>
              <a:t>M1i</a:t>
            </a:r>
            <a:endParaRPr lang="en-US" sz="2400" dirty="0">
              <a:latin typeface="Roboto Light"/>
              <a:cs typeface="Roboto Light"/>
            </a:endParaRPr>
          </a:p>
        </p:txBody>
      </p:sp>
      <p:cxnSp>
        <p:nvCxnSpPr>
          <p:cNvPr id="27" name="Straight Arrow Connector 26"/>
          <p:cNvCxnSpPr/>
          <p:nvPr/>
        </p:nvCxnSpPr>
        <p:spPr>
          <a:xfrm flipV="1">
            <a:off x="6378899" y="3120942"/>
            <a:ext cx="2360809" cy="1038308"/>
          </a:xfrm>
          <a:prstGeom prst="straightConnector1">
            <a:avLst/>
          </a:prstGeom>
          <a:ln w="38100" cmpd="sng">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8800130" y="2847061"/>
            <a:ext cx="828171" cy="461665"/>
          </a:xfrm>
          <a:prstGeom prst="rect">
            <a:avLst/>
          </a:prstGeom>
          <a:noFill/>
        </p:spPr>
        <p:txBody>
          <a:bodyPr wrap="none" rtlCol="0">
            <a:spAutoFit/>
          </a:bodyPr>
          <a:lstStyle/>
          <a:p>
            <a:r>
              <a:rPr lang="en-US" sz="2400" dirty="0" smtClean="0">
                <a:latin typeface="Roboto Light"/>
                <a:cs typeface="Roboto Light"/>
              </a:rPr>
              <a:t>SMA</a:t>
            </a:r>
            <a:endParaRPr lang="en-US" sz="2400" dirty="0">
              <a:latin typeface="Roboto Light"/>
              <a:cs typeface="Roboto Light"/>
            </a:endParaRPr>
          </a:p>
        </p:txBody>
      </p:sp>
      <p:cxnSp>
        <p:nvCxnSpPr>
          <p:cNvPr id="32" name="Straight Arrow Connector 31"/>
          <p:cNvCxnSpPr/>
          <p:nvPr/>
        </p:nvCxnSpPr>
        <p:spPr>
          <a:xfrm flipV="1">
            <a:off x="6836633" y="3938844"/>
            <a:ext cx="2055475" cy="220406"/>
          </a:xfrm>
          <a:prstGeom prst="straightConnector1">
            <a:avLst/>
          </a:prstGeom>
          <a:ln w="38100" cmpd="sng">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8950436" y="3650342"/>
            <a:ext cx="998891" cy="461665"/>
          </a:xfrm>
          <a:prstGeom prst="rect">
            <a:avLst/>
          </a:prstGeom>
          <a:noFill/>
        </p:spPr>
        <p:txBody>
          <a:bodyPr wrap="none" rtlCol="0">
            <a:spAutoFit/>
          </a:bodyPr>
          <a:lstStyle/>
          <a:p>
            <a:r>
              <a:rPr lang="en-US" sz="2400" dirty="0" err="1" smtClean="0">
                <a:latin typeface="Roboto Light"/>
                <a:cs typeface="Roboto Light"/>
              </a:rPr>
              <a:t>PMCc</a:t>
            </a:r>
            <a:endParaRPr lang="en-US" sz="2400" dirty="0">
              <a:latin typeface="Roboto Light"/>
              <a:cs typeface="Roboto Light"/>
            </a:endParaRPr>
          </a:p>
        </p:txBody>
      </p:sp>
      <p:cxnSp>
        <p:nvCxnSpPr>
          <p:cNvPr id="37" name="Straight Arrow Connector 36"/>
          <p:cNvCxnSpPr/>
          <p:nvPr/>
        </p:nvCxnSpPr>
        <p:spPr>
          <a:xfrm>
            <a:off x="6836633" y="4606079"/>
            <a:ext cx="1903075" cy="1005687"/>
          </a:xfrm>
          <a:prstGeom prst="straightConnector1">
            <a:avLst/>
          </a:prstGeom>
          <a:ln w="38100" cmpd="sng">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865076" y="5395499"/>
            <a:ext cx="780081" cy="461665"/>
          </a:xfrm>
          <a:prstGeom prst="rect">
            <a:avLst/>
          </a:prstGeom>
          <a:noFill/>
        </p:spPr>
        <p:txBody>
          <a:bodyPr wrap="none" rtlCol="0">
            <a:spAutoFit/>
          </a:bodyPr>
          <a:lstStyle/>
          <a:p>
            <a:r>
              <a:rPr lang="en-US" sz="2400" dirty="0" smtClean="0">
                <a:latin typeface="Roboto Light"/>
                <a:cs typeface="Roboto Light"/>
              </a:rPr>
              <a:t>M1c</a:t>
            </a:r>
            <a:endParaRPr lang="en-US" sz="2400" dirty="0">
              <a:latin typeface="Roboto Light"/>
              <a:cs typeface="Roboto Light"/>
            </a:endParaRPr>
          </a:p>
        </p:txBody>
      </p:sp>
      <p:sp>
        <p:nvSpPr>
          <p:cNvPr id="43" name="TextBox 42"/>
          <p:cNvSpPr txBox="1"/>
          <p:nvPr/>
        </p:nvSpPr>
        <p:spPr>
          <a:xfrm>
            <a:off x="113090" y="2647197"/>
            <a:ext cx="4031873" cy="1754327"/>
          </a:xfrm>
          <a:prstGeom prst="rect">
            <a:avLst/>
          </a:prstGeom>
          <a:noFill/>
        </p:spPr>
        <p:txBody>
          <a:bodyPr wrap="none" rtlCol="0">
            <a:spAutoFit/>
          </a:bodyPr>
          <a:lstStyle/>
          <a:p>
            <a:r>
              <a:rPr lang="en-US" sz="3600" dirty="0" smtClean="0">
                <a:solidFill>
                  <a:srgbClr val="FF9F1B"/>
                </a:solidFill>
                <a:latin typeface="Nexa"/>
                <a:cs typeface="Nexa"/>
              </a:rPr>
              <a:t>ACTIVATION </a:t>
            </a:r>
          </a:p>
          <a:p>
            <a:r>
              <a:rPr lang="en-US" sz="3600" dirty="0" smtClean="0">
                <a:latin typeface="Nexa"/>
                <a:cs typeface="Nexa"/>
              </a:rPr>
              <a:t>FOR MOVEMENT </a:t>
            </a:r>
          </a:p>
          <a:p>
            <a:r>
              <a:rPr lang="en-US" sz="3600" dirty="0" smtClean="0">
                <a:latin typeface="Nexa"/>
                <a:cs typeface="Nexa"/>
              </a:rPr>
              <a:t>VS REST</a:t>
            </a:r>
            <a:endParaRPr lang="en-US" sz="3600" dirty="0">
              <a:latin typeface="Nexa"/>
              <a:cs typeface="Nexa"/>
            </a:endParaRPr>
          </a:p>
        </p:txBody>
      </p:sp>
    </p:spTree>
    <p:extLst>
      <p:ext uri="{BB962C8B-B14F-4D97-AF65-F5344CB8AC3E}">
        <p14:creationId xmlns:p14="http://schemas.microsoft.com/office/powerpoint/2010/main" val="129606416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6072000" y="1528694"/>
            <a:ext cx="6120000" cy="3784737"/>
          </a:xfrm>
          <a:prstGeom prst="rect">
            <a:avLst/>
          </a:prstGeom>
        </p:spPr>
      </p:pic>
      <p:sp>
        <p:nvSpPr>
          <p:cNvPr id="16" name="Rectangle 15"/>
          <p:cNvSpPr/>
          <p:nvPr/>
        </p:nvSpPr>
        <p:spPr>
          <a:xfrm>
            <a:off x="6172200" y="2857500"/>
            <a:ext cx="5930900" cy="563563"/>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Roboto Light"/>
                <a:cs typeface="Roboto Light"/>
              </a:rPr>
              <a:t>Rest − Tones</a:t>
            </a:r>
            <a:endParaRPr lang="en-US" sz="2400" dirty="0">
              <a:solidFill>
                <a:schemeClr val="tx1"/>
              </a:solidFill>
              <a:latin typeface="Roboto Light"/>
              <a:cs typeface="Roboto Light"/>
            </a:endParaRPr>
          </a:p>
        </p:txBody>
      </p:sp>
      <p:sp>
        <p:nvSpPr>
          <p:cNvPr id="17" name="Rectangle 16"/>
          <p:cNvSpPr/>
          <p:nvPr/>
        </p:nvSpPr>
        <p:spPr>
          <a:xfrm>
            <a:off x="6172200" y="4838768"/>
            <a:ext cx="5930900" cy="563563"/>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Roboto Light"/>
                <a:cs typeface="Roboto Light"/>
              </a:rPr>
              <a:t>Semantic − Tones</a:t>
            </a:r>
            <a:endParaRPr lang="en-US" sz="2400" dirty="0">
              <a:solidFill>
                <a:schemeClr val="tx1"/>
              </a:solidFill>
              <a:latin typeface="Roboto Light"/>
              <a:cs typeface="Roboto Light"/>
            </a:endParaRPr>
          </a:p>
        </p:txBody>
      </p:sp>
      <p:sp>
        <p:nvSpPr>
          <p:cNvPr id="19" name="TextBox 18"/>
          <p:cNvSpPr txBox="1"/>
          <p:nvPr/>
        </p:nvSpPr>
        <p:spPr>
          <a:xfrm>
            <a:off x="609601" y="2438400"/>
            <a:ext cx="5245100" cy="2985433"/>
          </a:xfrm>
          <a:prstGeom prst="rect">
            <a:avLst/>
          </a:prstGeom>
          <a:noFill/>
        </p:spPr>
        <p:txBody>
          <a:bodyPr wrap="square" rtlCol="0">
            <a:spAutoFit/>
          </a:bodyPr>
          <a:lstStyle/>
          <a:p>
            <a:pPr marL="285750" indent="-285750">
              <a:spcAft>
                <a:spcPts val="1200"/>
              </a:spcAft>
              <a:buFont typeface="Arial"/>
              <a:buChar char="•"/>
            </a:pPr>
            <a:r>
              <a:rPr lang="en-US" sz="2400" dirty="0" smtClean="0">
                <a:latin typeface="Roboto Light"/>
                <a:cs typeface="Roboto Light"/>
              </a:rPr>
              <a:t>Rest may not be truly rest</a:t>
            </a:r>
          </a:p>
          <a:p>
            <a:pPr marL="285750" indent="-285750">
              <a:spcAft>
                <a:spcPts val="1200"/>
              </a:spcAft>
              <a:buFont typeface="Arial"/>
              <a:buChar char="•"/>
            </a:pPr>
            <a:r>
              <a:rPr lang="en-US" sz="2400" dirty="0" smtClean="0">
                <a:latin typeface="Roboto Light"/>
                <a:cs typeface="Roboto Light"/>
              </a:rPr>
              <a:t>Need to control as much as possible to isolate component of interest</a:t>
            </a:r>
          </a:p>
          <a:p>
            <a:pPr marL="285750" indent="-285750">
              <a:spcAft>
                <a:spcPts val="1200"/>
              </a:spcAft>
              <a:buFont typeface="Arial"/>
              <a:buChar char="•"/>
            </a:pPr>
            <a:r>
              <a:rPr lang="en-US" sz="2400" dirty="0" smtClean="0">
                <a:latin typeface="Roboto Light"/>
                <a:cs typeface="Roboto Light"/>
              </a:rPr>
              <a:t>Even if a task does not explicitly involve a particular component, subjects may engage in it anyways</a:t>
            </a:r>
            <a:endParaRPr lang="en-US" sz="2400" dirty="0">
              <a:latin typeface="Roboto Light"/>
              <a:cs typeface="Roboto Light"/>
            </a:endParaRPr>
          </a:p>
        </p:txBody>
      </p:sp>
      <p:sp>
        <p:nvSpPr>
          <p:cNvPr id="20" name="TextBox 19"/>
          <p:cNvSpPr txBox="1"/>
          <p:nvPr/>
        </p:nvSpPr>
        <p:spPr>
          <a:xfrm>
            <a:off x="7048500" y="5676900"/>
            <a:ext cx="5054600" cy="461665"/>
          </a:xfrm>
          <a:prstGeom prst="rect">
            <a:avLst/>
          </a:prstGeom>
          <a:noFill/>
        </p:spPr>
        <p:txBody>
          <a:bodyPr wrap="square" rtlCol="0">
            <a:spAutoFit/>
          </a:bodyPr>
          <a:lstStyle/>
          <a:p>
            <a:r>
              <a:rPr lang="en-US" sz="1200" dirty="0" smtClean="0">
                <a:latin typeface="Roboto Light"/>
                <a:cs typeface="Roboto Light"/>
              </a:rPr>
              <a:t>Binder et al. (1999). Conceptual processing during the conscious resting state. Journal of Cognitive Neuroscience, 11 </a:t>
            </a:r>
            <a:endParaRPr lang="en-US" sz="1200" dirty="0">
              <a:latin typeface="Roboto Light"/>
              <a:cs typeface="Roboto Light"/>
            </a:endParaRPr>
          </a:p>
        </p:txBody>
      </p:sp>
      <p:sp>
        <p:nvSpPr>
          <p:cNvPr id="21" name="TextBox 20"/>
          <p:cNvSpPr txBox="1"/>
          <p:nvPr/>
        </p:nvSpPr>
        <p:spPr>
          <a:xfrm>
            <a:off x="448049" y="372872"/>
            <a:ext cx="4793516" cy="1446550"/>
          </a:xfrm>
          <a:prstGeom prst="rect">
            <a:avLst/>
          </a:prstGeom>
          <a:noFill/>
        </p:spPr>
        <p:txBody>
          <a:bodyPr wrap="none" rtlCol="0">
            <a:spAutoFit/>
          </a:bodyPr>
          <a:lstStyle/>
          <a:p>
            <a:r>
              <a:rPr lang="en-US" sz="4400" dirty="0" smtClean="0">
                <a:solidFill>
                  <a:srgbClr val="FF9F1B"/>
                </a:solidFill>
                <a:latin typeface="Nexa Bold" charset="0"/>
                <a:ea typeface="Nexa Bold" charset="0"/>
                <a:cs typeface="Nexa Bold" charset="0"/>
              </a:rPr>
              <a:t>WATCH </a:t>
            </a:r>
          </a:p>
          <a:p>
            <a:r>
              <a:rPr lang="en-US" sz="4400" dirty="0" smtClean="0">
                <a:latin typeface="Nexa Bold" charset="0"/>
                <a:ea typeface="Nexa Bold" charset="0"/>
                <a:cs typeface="Nexa Bold" charset="0"/>
              </a:rPr>
              <a:t>YOUR BASELINE</a:t>
            </a:r>
          </a:p>
        </p:txBody>
      </p:sp>
    </p:spTree>
    <p:extLst>
      <p:ext uri="{BB962C8B-B14F-4D97-AF65-F5344CB8AC3E}">
        <p14:creationId xmlns:p14="http://schemas.microsoft.com/office/powerpoint/2010/main" val="158750828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simple_experiment.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44641" b="-44641"/>
          <a:stretch>
            <a:fillRect/>
          </a:stretch>
        </p:blipFill>
        <p:spPr>
          <a:xfrm>
            <a:off x="1875622" y="-665607"/>
            <a:ext cx="10897590" cy="3064947"/>
          </a:xfrm>
        </p:spPr>
      </p:pic>
      <p:sp>
        <p:nvSpPr>
          <p:cNvPr id="4" name="TextBox 3"/>
          <p:cNvSpPr txBox="1"/>
          <p:nvPr/>
        </p:nvSpPr>
        <p:spPr>
          <a:xfrm>
            <a:off x="647852" y="903986"/>
            <a:ext cx="1703411" cy="461665"/>
          </a:xfrm>
          <a:prstGeom prst="rect">
            <a:avLst/>
          </a:prstGeom>
          <a:noFill/>
        </p:spPr>
        <p:txBody>
          <a:bodyPr wrap="none" rtlCol="0">
            <a:spAutoFit/>
          </a:bodyPr>
          <a:lstStyle/>
          <a:p>
            <a:pPr algn="r"/>
            <a:r>
              <a:rPr lang="en-US" sz="2400" dirty="0" smtClean="0">
                <a:solidFill>
                  <a:srgbClr val="0082FF"/>
                </a:solidFill>
                <a:latin typeface="Roboto Light"/>
                <a:cs typeface="Roboto Light"/>
              </a:rPr>
              <a:t>fMRI signal</a:t>
            </a:r>
            <a:endParaRPr lang="en-US" sz="2400" dirty="0">
              <a:solidFill>
                <a:srgbClr val="0082FF"/>
              </a:solidFill>
              <a:latin typeface="Roboto Light"/>
              <a:cs typeface="Roboto Light"/>
            </a:endParaRPr>
          </a:p>
        </p:txBody>
      </p:sp>
      <p:sp>
        <p:nvSpPr>
          <p:cNvPr id="5" name="TextBox 4"/>
          <p:cNvSpPr txBox="1"/>
          <p:nvPr/>
        </p:nvSpPr>
        <p:spPr>
          <a:xfrm>
            <a:off x="172211" y="1449739"/>
            <a:ext cx="2179052" cy="461665"/>
          </a:xfrm>
          <a:prstGeom prst="rect">
            <a:avLst/>
          </a:prstGeom>
          <a:noFill/>
        </p:spPr>
        <p:txBody>
          <a:bodyPr wrap="none" rtlCol="0">
            <a:spAutoFit/>
          </a:bodyPr>
          <a:lstStyle/>
          <a:p>
            <a:pPr algn="r"/>
            <a:r>
              <a:rPr lang="en-US" sz="2400" dirty="0" smtClean="0">
                <a:solidFill>
                  <a:srgbClr val="FF9F1B"/>
                </a:solidFill>
                <a:latin typeface="Roboto Light"/>
                <a:cs typeface="Roboto Light"/>
              </a:rPr>
              <a:t>Task</a:t>
            </a:r>
            <a:r>
              <a:rPr lang="en-US" sz="2400" dirty="0" smtClean="0">
                <a:solidFill>
                  <a:srgbClr val="0082FF"/>
                </a:solidFill>
                <a:latin typeface="Roboto Light"/>
                <a:cs typeface="Roboto Light"/>
              </a:rPr>
              <a:t> </a:t>
            </a:r>
            <a:r>
              <a:rPr lang="en-US" sz="2400" dirty="0" smtClean="0">
                <a:solidFill>
                  <a:srgbClr val="FF9F1B"/>
                </a:solidFill>
                <a:latin typeface="Roboto Light"/>
                <a:cs typeface="Roboto Light"/>
              </a:rPr>
              <a:t>paradigm</a:t>
            </a:r>
            <a:endParaRPr lang="en-US" sz="2400" dirty="0">
              <a:solidFill>
                <a:srgbClr val="FF9F1B"/>
              </a:solidFill>
              <a:latin typeface="Roboto Light"/>
              <a:cs typeface="Roboto Light"/>
            </a:endParaRPr>
          </a:p>
        </p:txBody>
      </p:sp>
      <p:sp>
        <p:nvSpPr>
          <p:cNvPr id="6" name="TextBox 5"/>
          <p:cNvSpPr txBox="1"/>
          <p:nvPr/>
        </p:nvSpPr>
        <p:spPr>
          <a:xfrm>
            <a:off x="2524835" y="1480656"/>
            <a:ext cx="699080"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rest</a:t>
            </a:r>
            <a:endParaRPr lang="en-US" sz="2400" dirty="0">
              <a:solidFill>
                <a:srgbClr val="FF9F1B"/>
              </a:solidFill>
              <a:latin typeface="Roboto Light"/>
              <a:cs typeface="Roboto Light"/>
            </a:endParaRPr>
          </a:p>
        </p:txBody>
      </p:sp>
      <p:sp>
        <p:nvSpPr>
          <p:cNvPr id="7" name="TextBox 6"/>
          <p:cNvSpPr txBox="1"/>
          <p:nvPr/>
        </p:nvSpPr>
        <p:spPr>
          <a:xfrm>
            <a:off x="3464576" y="1480656"/>
            <a:ext cx="932617"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move</a:t>
            </a:r>
            <a:endParaRPr lang="en-US" sz="2400" dirty="0">
              <a:solidFill>
                <a:srgbClr val="FF9F1B"/>
              </a:solidFill>
              <a:latin typeface="Roboto Light"/>
              <a:cs typeface="Roboto Light"/>
            </a:endParaRPr>
          </a:p>
        </p:txBody>
      </p:sp>
      <p:sp>
        <p:nvSpPr>
          <p:cNvPr id="8" name="TextBox 7"/>
          <p:cNvSpPr txBox="1"/>
          <p:nvPr/>
        </p:nvSpPr>
        <p:spPr>
          <a:xfrm>
            <a:off x="4614171" y="1494515"/>
            <a:ext cx="699080"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rest</a:t>
            </a:r>
            <a:endParaRPr lang="en-US" sz="2400" dirty="0">
              <a:solidFill>
                <a:srgbClr val="FF9F1B"/>
              </a:solidFill>
              <a:latin typeface="Roboto Light"/>
              <a:cs typeface="Roboto Light"/>
            </a:endParaRPr>
          </a:p>
        </p:txBody>
      </p:sp>
      <p:sp>
        <p:nvSpPr>
          <p:cNvPr id="9" name="TextBox 8"/>
          <p:cNvSpPr txBox="1"/>
          <p:nvPr/>
        </p:nvSpPr>
        <p:spPr>
          <a:xfrm>
            <a:off x="5446282" y="1494515"/>
            <a:ext cx="932617"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move</a:t>
            </a:r>
            <a:endParaRPr lang="en-US" sz="2400" dirty="0">
              <a:solidFill>
                <a:srgbClr val="FF9F1B"/>
              </a:solidFill>
              <a:latin typeface="Roboto Light"/>
              <a:cs typeface="Roboto Light"/>
            </a:endParaRPr>
          </a:p>
        </p:txBody>
      </p:sp>
      <p:sp>
        <p:nvSpPr>
          <p:cNvPr id="10" name="TextBox 9"/>
          <p:cNvSpPr txBox="1"/>
          <p:nvPr/>
        </p:nvSpPr>
        <p:spPr>
          <a:xfrm>
            <a:off x="6571793" y="1499710"/>
            <a:ext cx="699080"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rest</a:t>
            </a:r>
            <a:endParaRPr lang="en-US" sz="2400" dirty="0">
              <a:solidFill>
                <a:srgbClr val="FF9F1B"/>
              </a:solidFill>
              <a:latin typeface="Roboto Light"/>
              <a:cs typeface="Roboto Light"/>
            </a:endParaRPr>
          </a:p>
        </p:txBody>
      </p:sp>
      <p:sp>
        <p:nvSpPr>
          <p:cNvPr id="11" name="TextBox 10"/>
          <p:cNvSpPr txBox="1"/>
          <p:nvPr/>
        </p:nvSpPr>
        <p:spPr>
          <a:xfrm>
            <a:off x="7382378" y="1499710"/>
            <a:ext cx="932617"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move</a:t>
            </a:r>
            <a:endParaRPr lang="en-US" sz="2400" dirty="0">
              <a:solidFill>
                <a:srgbClr val="FF9F1B"/>
              </a:solidFill>
              <a:latin typeface="Roboto Light"/>
              <a:cs typeface="Roboto Light"/>
            </a:endParaRPr>
          </a:p>
        </p:txBody>
      </p:sp>
      <p:sp>
        <p:nvSpPr>
          <p:cNvPr id="12" name="TextBox 11"/>
          <p:cNvSpPr txBox="1"/>
          <p:nvPr/>
        </p:nvSpPr>
        <p:spPr>
          <a:xfrm>
            <a:off x="8532411" y="1504170"/>
            <a:ext cx="699080"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rest</a:t>
            </a:r>
            <a:endParaRPr lang="en-US" sz="2400" dirty="0">
              <a:solidFill>
                <a:srgbClr val="FF9F1B"/>
              </a:solidFill>
              <a:latin typeface="Roboto Light"/>
              <a:cs typeface="Roboto Light"/>
            </a:endParaRPr>
          </a:p>
        </p:txBody>
      </p:sp>
      <p:sp>
        <p:nvSpPr>
          <p:cNvPr id="13" name="TextBox 12"/>
          <p:cNvSpPr txBox="1"/>
          <p:nvPr/>
        </p:nvSpPr>
        <p:spPr>
          <a:xfrm>
            <a:off x="9364522" y="1504170"/>
            <a:ext cx="932617"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move</a:t>
            </a:r>
            <a:endParaRPr lang="en-US" sz="2400" dirty="0">
              <a:solidFill>
                <a:srgbClr val="FF9F1B"/>
              </a:solidFill>
              <a:latin typeface="Roboto Light"/>
              <a:cs typeface="Roboto Light"/>
            </a:endParaRPr>
          </a:p>
        </p:txBody>
      </p:sp>
      <p:sp>
        <p:nvSpPr>
          <p:cNvPr id="14" name="TextBox 13"/>
          <p:cNvSpPr txBox="1"/>
          <p:nvPr/>
        </p:nvSpPr>
        <p:spPr>
          <a:xfrm>
            <a:off x="10432112" y="1530153"/>
            <a:ext cx="699080"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rest</a:t>
            </a:r>
            <a:endParaRPr lang="en-US" sz="2400" dirty="0">
              <a:solidFill>
                <a:srgbClr val="FF9F1B"/>
              </a:solidFill>
              <a:latin typeface="Roboto Light"/>
              <a:cs typeface="Roboto Light"/>
            </a:endParaRPr>
          </a:p>
        </p:txBody>
      </p:sp>
      <p:sp>
        <p:nvSpPr>
          <p:cNvPr id="15" name="TextBox 14"/>
          <p:cNvSpPr txBox="1"/>
          <p:nvPr/>
        </p:nvSpPr>
        <p:spPr>
          <a:xfrm>
            <a:off x="11242697" y="1530153"/>
            <a:ext cx="932617" cy="461665"/>
          </a:xfrm>
          <a:prstGeom prst="rect">
            <a:avLst/>
          </a:prstGeom>
          <a:noFill/>
        </p:spPr>
        <p:txBody>
          <a:bodyPr wrap="none" rtlCol="0">
            <a:spAutoFit/>
          </a:bodyPr>
          <a:lstStyle/>
          <a:p>
            <a:pPr algn="ctr"/>
            <a:r>
              <a:rPr lang="en-US" sz="2400" dirty="0" smtClean="0">
                <a:solidFill>
                  <a:srgbClr val="FF9F1B"/>
                </a:solidFill>
                <a:latin typeface="Roboto Light"/>
                <a:cs typeface="Roboto Light"/>
              </a:rPr>
              <a:t>move</a:t>
            </a:r>
            <a:endParaRPr lang="en-US" sz="2400" dirty="0">
              <a:solidFill>
                <a:srgbClr val="FF9F1B"/>
              </a:solidFill>
              <a:latin typeface="Roboto Light"/>
              <a:cs typeface="Roboto Light"/>
            </a:endParaRPr>
          </a:p>
        </p:txBody>
      </p:sp>
      <p:sp>
        <p:nvSpPr>
          <p:cNvPr id="16" name="TextBox 15"/>
          <p:cNvSpPr txBox="1"/>
          <p:nvPr/>
        </p:nvSpPr>
        <p:spPr>
          <a:xfrm>
            <a:off x="5967435" y="1991818"/>
            <a:ext cx="869198" cy="461665"/>
          </a:xfrm>
          <a:prstGeom prst="rect">
            <a:avLst/>
          </a:prstGeom>
          <a:noFill/>
        </p:spPr>
        <p:txBody>
          <a:bodyPr wrap="none" rtlCol="0">
            <a:spAutoFit/>
          </a:bodyPr>
          <a:lstStyle/>
          <a:p>
            <a:r>
              <a:rPr lang="en-US" sz="2400" dirty="0" smtClean="0">
                <a:latin typeface="Roboto Light"/>
                <a:cs typeface="Roboto Light"/>
              </a:rPr>
              <a:t>Time</a:t>
            </a:r>
            <a:endParaRPr lang="en-US" sz="2400" dirty="0">
              <a:latin typeface="Roboto Light"/>
              <a:cs typeface="Roboto Light"/>
            </a:endParaRPr>
          </a:p>
        </p:txBody>
      </p:sp>
      <p:cxnSp>
        <p:nvCxnSpPr>
          <p:cNvPr id="22" name="Straight Arrow Connector 21"/>
          <p:cNvCxnSpPr/>
          <p:nvPr/>
        </p:nvCxnSpPr>
        <p:spPr>
          <a:xfrm>
            <a:off x="6917049" y="2248672"/>
            <a:ext cx="1671965" cy="0"/>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rotWithShape="1">
          <a:blip r:embed="rId4"/>
          <a:srcRect l="36273" t="15821" r="41412"/>
          <a:stretch/>
        </p:blipFill>
        <p:spPr>
          <a:xfrm>
            <a:off x="7520448" y="2552700"/>
            <a:ext cx="2137131" cy="4201630"/>
          </a:xfrm>
          <a:prstGeom prst="rect">
            <a:avLst/>
          </a:prstGeom>
        </p:spPr>
      </p:pic>
      <p:sp>
        <p:nvSpPr>
          <p:cNvPr id="17" name="TextBox 16"/>
          <p:cNvSpPr txBox="1"/>
          <p:nvPr/>
        </p:nvSpPr>
        <p:spPr>
          <a:xfrm>
            <a:off x="9804401" y="4828038"/>
            <a:ext cx="2235200" cy="1938992"/>
          </a:xfrm>
          <a:prstGeom prst="rect">
            <a:avLst/>
          </a:prstGeom>
          <a:noFill/>
        </p:spPr>
        <p:txBody>
          <a:bodyPr wrap="square" rtlCol="0">
            <a:spAutoFit/>
          </a:bodyPr>
          <a:lstStyle/>
          <a:p>
            <a:r>
              <a:rPr lang="en-US" sz="1200" dirty="0" err="1" smtClean="0">
                <a:latin typeface="Roboto Light"/>
                <a:cs typeface="Roboto Light"/>
              </a:rPr>
              <a:t>Bonzano</a:t>
            </a:r>
            <a:r>
              <a:rPr lang="en-US" sz="1200" dirty="0" smtClean="0">
                <a:latin typeface="Roboto Light"/>
                <a:cs typeface="Roboto Light"/>
              </a:rPr>
              <a:t> et al. (2015). </a:t>
            </a:r>
            <a:r>
              <a:rPr lang="en-US" sz="1200" b="1" dirty="0">
                <a:latin typeface="Roboto Light"/>
                <a:cs typeface="Roboto Light"/>
              </a:rPr>
              <a:t>An engineered glove for investigating the neural correlates of finger movements using functional magnetic resonance </a:t>
            </a:r>
            <a:r>
              <a:rPr lang="en-US" sz="1200" b="1" dirty="0" smtClean="0">
                <a:latin typeface="Roboto Light"/>
                <a:cs typeface="Roboto Light"/>
              </a:rPr>
              <a:t>imaging. </a:t>
            </a:r>
            <a:r>
              <a:rPr lang="is-IS" sz="1200" dirty="0">
                <a:latin typeface="Roboto Light"/>
                <a:cs typeface="Roboto Light"/>
              </a:rPr>
              <a:t>Front. Hum. Neurosci., 14 </a:t>
            </a:r>
            <a:r>
              <a:rPr lang="is-IS" sz="1200" dirty="0" smtClean="0">
                <a:latin typeface="Roboto Light"/>
                <a:cs typeface="Roboto Light"/>
              </a:rPr>
              <a:t>September, </a:t>
            </a:r>
            <a:r>
              <a:rPr lang="is-IS" sz="1200" dirty="0" smtClean="0">
                <a:latin typeface="Roboto Light"/>
                <a:cs typeface="Roboto Light"/>
                <a:hlinkClick r:id="rId5"/>
              </a:rPr>
              <a:t>https</a:t>
            </a:r>
            <a:r>
              <a:rPr lang="is-IS" sz="1200" dirty="0">
                <a:latin typeface="Roboto Light"/>
                <a:cs typeface="Roboto Light"/>
                <a:hlinkClick r:id="rId5"/>
              </a:rPr>
              <a:t>://doi.org/10.3389/fnhum.2015.00503</a:t>
            </a:r>
            <a:r>
              <a:rPr lang="is-IS" sz="1200" dirty="0">
                <a:latin typeface="Roboto Light"/>
                <a:cs typeface="Roboto Light"/>
              </a:rPr>
              <a:t> </a:t>
            </a:r>
          </a:p>
        </p:txBody>
      </p:sp>
      <p:sp>
        <p:nvSpPr>
          <p:cNvPr id="18" name="TextBox 17"/>
          <p:cNvSpPr txBox="1"/>
          <p:nvPr/>
        </p:nvSpPr>
        <p:spPr>
          <a:xfrm>
            <a:off x="352824" y="2930637"/>
            <a:ext cx="3550664" cy="646331"/>
          </a:xfrm>
          <a:prstGeom prst="rect">
            <a:avLst/>
          </a:prstGeom>
          <a:noFill/>
        </p:spPr>
        <p:txBody>
          <a:bodyPr wrap="none" rtlCol="0">
            <a:spAutoFit/>
          </a:bodyPr>
          <a:lstStyle/>
          <a:p>
            <a:r>
              <a:rPr lang="en-US" sz="3600" dirty="0" smtClean="0">
                <a:solidFill>
                  <a:srgbClr val="70AD47"/>
                </a:solidFill>
                <a:latin typeface="Nexa"/>
                <a:cs typeface="Nexa"/>
              </a:rPr>
              <a:t>SUBTRACTION</a:t>
            </a:r>
            <a:endParaRPr lang="en-US" dirty="0" smtClean="0">
              <a:solidFill>
                <a:srgbClr val="70AD47"/>
              </a:solidFill>
              <a:latin typeface="Nexa"/>
              <a:cs typeface="Nexa"/>
            </a:endParaRPr>
          </a:p>
        </p:txBody>
      </p:sp>
      <p:sp>
        <p:nvSpPr>
          <p:cNvPr id="19" name="TextBox 18"/>
          <p:cNvSpPr txBox="1"/>
          <p:nvPr/>
        </p:nvSpPr>
        <p:spPr>
          <a:xfrm>
            <a:off x="352823" y="3580368"/>
            <a:ext cx="6918050" cy="1354217"/>
          </a:xfrm>
          <a:prstGeom prst="rect">
            <a:avLst/>
          </a:prstGeom>
          <a:noFill/>
        </p:spPr>
        <p:txBody>
          <a:bodyPr wrap="square" rtlCol="0">
            <a:spAutoFit/>
          </a:bodyPr>
          <a:lstStyle/>
          <a:p>
            <a:pPr marL="285750" indent="-285750">
              <a:spcAft>
                <a:spcPts val="1200"/>
              </a:spcAft>
              <a:buFont typeface="Arial"/>
              <a:buChar char="•"/>
            </a:pPr>
            <a:r>
              <a:rPr lang="en-US" sz="2400" dirty="0" smtClean="0">
                <a:latin typeface="Roboto Light"/>
                <a:cs typeface="Roboto Light"/>
              </a:rPr>
              <a:t>Used a lot in brain mapping/localizing functions</a:t>
            </a:r>
          </a:p>
          <a:p>
            <a:pPr marL="285750" indent="-285750">
              <a:spcAft>
                <a:spcPts val="1200"/>
              </a:spcAft>
              <a:buFont typeface="Arial"/>
              <a:buChar char="•"/>
            </a:pPr>
            <a:r>
              <a:rPr lang="en-US" sz="2400" dirty="0" smtClean="0">
                <a:latin typeface="Roboto Light"/>
                <a:cs typeface="Roboto Light"/>
              </a:rPr>
              <a:t>Finds unique activations relative to baseline condition</a:t>
            </a:r>
            <a:endParaRPr lang="en-US" sz="2400" dirty="0">
              <a:latin typeface="Roboto Light"/>
              <a:cs typeface="Roboto Light"/>
            </a:endParaRPr>
          </a:p>
        </p:txBody>
      </p:sp>
    </p:spTree>
    <p:extLst>
      <p:ext uri="{BB962C8B-B14F-4D97-AF65-F5344CB8AC3E}">
        <p14:creationId xmlns:p14="http://schemas.microsoft.com/office/powerpoint/2010/main" val="41981116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58579270"/>
              </p:ext>
            </p:extLst>
          </p:nvPr>
        </p:nvGraphicFramePr>
        <p:xfrm>
          <a:off x="1517650" y="1458806"/>
          <a:ext cx="9493252" cy="4754880"/>
        </p:xfrm>
        <a:graphic>
          <a:graphicData uri="http://schemas.openxmlformats.org/drawingml/2006/table">
            <a:tbl>
              <a:tblPr firstRow="1" bandRow="1">
                <a:tableStyleId>{2D5ABB26-0587-4C30-8999-92F81FD0307C}</a:tableStyleId>
              </a:tblPr>
              <a:tblGrid>
                <a:gridCol w="2373313"/>
                <a:gridCol w="2373313"/>
                <a:gridCol w="2373313"/>
                <a:gridCol w="2373313"/>
              </a:tblGrid>
              <a:tr h="370840">
                <a:tc>
                  <a:txBody>
                    <a:bodyPr/>
                    <a:lstStyle/>
                    <a:p>
                      <a:pPr algn="ctr"/>
                      <a:r>
                        <a:rPr lang="en-US" sz="2400" b="1" dirty="0" smtClean="0">
                          <a:latin typeface="Roboto Medium"/>
                          <a:cs typeface="Roboto Medium"/>
                        </a:rPr>
                        <a:t>Subtraction</a:t>
                      </a:r>
                      <a:endParaRPr lang="en-US" sz="2400" b="1" dirty="0">
                        <a:latin typeface="Roboto Medium"/>
                        <a:cs typeface="Roboto Medium"/>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latin typeface="Roboto Medium"/>
                          <a:cs typeface="Roboto Medium"/>
                        </a:rPr>
                        <a:t>Control</a:t>
                      </a:r>
                      <a:endParaRPr lang="en-US" sz="2400" b="1" dirty="0">
                        <a:latin typeface="Roboto Medium"/>
                        <a:cs typeface="Roboto Medium"/>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latin typeface="Roboto Medium"/>
                          <a:cs typeface="Roboto Medium"/>
                        </a:rPr>
                        <a:t>Task</a:t>
                      </a:r>
                      <a:endParaRPr lang="en-US" sz="2400" b="1" dirty="0">
                        <a:latin typeface="Roboto Medium"/>
                        <a:cs typeface="Roboto Medium"/>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latin typeface="Roboto Medium"/>
                          <a:cs typeface="Roboto Medium"/>
                        </a:rPr>
                        <a:t>Hypothetical</a:t>
                      </a:r>
                      <a:r>
                        <a:rPr lang="en-US" sz="2400" b="1" baseline="0" dirty="0" smtClean="0">
                          <a:latin typeface="Roboto Medium"/>
                          <a:cs typeface="Roboto Medium"/>
                        </a:rPr>
                        <a:t> Cognitive Operations</a:t>
                      </a:r>
                      <a:endParaRPr lang="en-US" sz="2400" b="1" dirty="0">
                        <a:latin typeface="Roboto Medium"/>
                        <a:cs typeface="Roboto Medium"/>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sz="2400" dirty="0" smtClean="0">
                          <a:latin typeface="Roboto Light"/>
                          <a:cs typeface="Roboto Light"/>
                        </a:rPr>
                        <a:t>Sensory</a:t>
                      </a:r>
                    </a:p>
                    <a:p>
                      <a:endParaRPr lang="en-US" sz="2400" dirty="0" smtClean="0">
                        <a:latin typeface="Roboto Light"/>
                        <a:cs typeface="Roboto Light"/>
                      </a:endParaRPr>
                    </a:p>
                    <a:p>
                      <a:endParaRPr lang="en-US" sz="2400" dirty="0">
                        <a:latin typeface="Roboto Light"/>
                        <a:cs typeface="Roboto Light"/>
                      </a:endParaRPr>
                    </a:p>
                  </a:txBody>
                  <a:tcP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latin typeface="Roboto Light"/>
                          <a:cs typeface="Roboto Light"/>
                        </a:rPr>
                        <a:t>Fixation</a:t>
                      </a:r>
                      <a:endParaRPr lang="en-US" sz="2400" dirty="0">
                        <a:latin typeface="Roboto Light"/>
                        <a:cs typeface="Roboto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latin typeface="Roboto Light"/>
                          <a:cs typeface="Roboto Light"/>
                        </a:rPr>
                        <a:t>Passive words</a:t>
                      </a:r>
                      <a:endParaRPr lang="en-US" sz="2400" dirty="0">
                        <a:latin typeface="Roboto Light"/>
                        <a:cs typeface="Roboto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latin typeface="Roboto Light"/>
                          <a:cs typeface="Roboto Light"/>
                        </a:rPr>
                        <a:t>Passive sensory processing</a:t>
                      </a:r>
                      <a:endParaRPr lang="en-US" sz="2400" dirty="0">
                        <a:latin typeface="Roboto Light"/>
                        <a:cs typeface="Roboto Light"/>
                      </a:endParaRPr>
                    </a:p>
                  </a:txBody>
                  <a:tcP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sz="2400" dirty="0" smtClean="0">
                          <a:latin typeface="Roboto Light"/>
                          <a:cs typeface="Roboto Light"/>
                        </a:rPr>
                        <a:t>Production</a:t>
                      </a:r>
                      <a:endParaRPr lang="en-US" sz="2400" dirty="0">
                        <a:latin typeface="Roboto Light"/>
                        <a:cs typeface="Roboto Light"/>
                      </a:endParaRPr>
                    </a:p>
                  </a:txBody>
                  <a:tcP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latin typeface="Roboto Light"/>
                          <a:cs typeface="Roboto Light"/>
                        </a:rPr>
                        <a:t>Passive words</a:t>
                      </a:r>
                      <a:endParaRPr lang="en-US" sz="2400" dirty="0">
                        <a:latin typeface="Roboto Light"/>
                        <a:cs typeface="Roboto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latin typeface="Roboto Light"/>
                          <a:cs typeface="Roboto Light"/>
                        </a:rPr>
                        <a:t>Repeat words</a:t>
                      </a:r>
                      <a:endParaRPr lang="en-US" sz="2400" dirty="0">
                        <a:latin typeface="Roboto Light"/>
                        <a:cs typeface="Roboto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latin typeface="Roboto Light"/>
                          <a:cs typeface="Roboto Light"/>
                        </a:rPr>
                        <a:t>Motor programming and output</a:t>
                      </a:r>
                      <a:endParaRPr lang="en-US" sz="2400" dirty="0">
                        <a:latin typeface="Roboto Light"/>
                        <a:cs typeface="Roboto Light"/>
                      </a:endParaRPr>
                    </a:p>
                  </a:txBody>
                  <a:tcP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sz="2400" dirty="0" smtClean="0">
                          <a:latin typeface="Roboto Light"/>
                          <a:cs typeface="Roboto Light"/>
                        </a:rPr>
                        <a:t>Association</a:t>
                      </a:r>
                      <a:endParaRPr lang="en-US" sz="2400" dirty="0">
                        <a:latin typeface="Roboto Light"/>
                        <a:cs typeface="Roboto Light"/>
                      </a:endParaRPr>
                    </a:p>
                  </a:txBody>
                  <a:tcP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tcPr>
                </a:tc>
                <a:tc>
                  <a:txBody>
                    <a:bodyPr/>
                    <a:lstStyle/>
                    <a:p>
                      <a:r>
                        <a:rPr lang="en-US" sz="2400" dirty="0" smtClean="0">
                          <a:latin typeface="Roboto Light"/>
                          <a:cs typeface="Roboto Light"/>
                        </a:rPr>
                        <a:t>Repeat words</a:t>
                      </a:r>
                      <a:endParaRPr lang="en-US" sz="2400" dirty="0">
                        <a:latin typeface="Roboto Light"/>
                        <a:cs typeface="Roboto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tcPr>
                </a:tc>
                <a:tc>
                  <a:txBody>
                    <a:bodyPr/>
                    <a:lstStyle/>
                    <a:p>
                      <a:r>
                        <a:rPr lang="en-US" sz="2400" dirty="0" smtClean="0">
                          <a:latin typeface="Roboto Light"/>
                          <a:cs typeface="Roboto Light"/>
                        </a:rPr>
                        <a:t>Generate words</a:t>
                      </a:r>
                      <a:endParaRPr lang="en-US" sz="2400" dirty="0">
                        <a:latin typeface="Roboto Light"/>
                        <a:cs typeface="Roboto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tcPr>
                </a:tc>
                <a:tc>
                  <a:txBody>
                    <a:bodyPr/>
                    <a:lstStyle/>
                    <a:p>
                      <a:r>
                        <a:rPr lang="en-US" sz="2400" dirty="0" smtClean="0">
                          <a:latin typeface="Roboto Light"/>
                          <a:cs typeface="Roboto Light"/>
                        </a:rPr>
                        <a:t>Semantic association, selection </a:t>
                      </a:r>
                      <a:endParaRPr lang="en-US" sz="2400" dirty="0">
                        <a:latin typeface="Roboto Light"/>
                        <a:cs typeface="Roboto Light"/>
                      </a:endParaRPr>
                    </a:p>
                  </a:txBody>
                  <a:tcP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tcPr>
                </a:tc>
              </a:tr>
            </a:tbl>
          </a:graphicData>
        </a:graphic>
      </p:graphicFrame>
      <p:sp>
        <p:nvSpPr>
          <p:cNvPr id="6" name="TextBox 5"/>
          <p:cNvSpPr txBox="1"/>
          <p:nvPr/>
        </p:nvSpPr>
        <p:spPr>
          <a:xfrm>
            <a:off x="8902182" y="6213686"/>
            <a:ext cx="2108720" cy="461665"/>
          </a:xfrm>
          <a:prstGeom prst="rect">
            <a:avLst/>
          </a:prstGeom>
          <a:noFill/>
        </p:spPr>
        <p:txBody>
          <a:bodyPr wrap="none" rtlCol="0">
            <a:spAutoFit/>
          </a:bodyPr>
          <a:lstStyle/>
          <a:p>
            <a:r>
              <a:rPr lang="en-US" sz="1200" dirty="0" smtClean="0">
                <a:latin typeface="Roboto Light"/>
                <a:cs typeface="Roboto Light"/>
              </a:rPr>
              <a:t>Sonia Bishop after </a:t>
            </a:r>
          </a:p>
          <a:p>
            <a:r>
              <a:rPr lang="en-US" sz="1200" dirty="0" smtClean="0">
                <a:latin typeface="Roboto Light"/>
                <a:cs typeface="Roboto Light"/>
              </a:rPr>
              <a:t>Petersen et al (1988). Nature </a:t>
            </a:r>
            <a:endParaRPr lang="en-US" sz="1200" dirty="0">
              <a:latin typeface="Roboto Light"/>
              <a:cs typeface="Roboto Light"/>
            </a:endParaRPr>
          </a:p>
        </p:txBody>
      </p:sp>
      <p:sp>
        <p:nvSpPr>
          <p:cNvPr id="7" name="Rectangle 6"/>
          <p:cNvSpPr/>
          <p:nvPr/>
        </p:nvSpPr>
        <p:spPr>
          <a:xfrm>
            <a:off x="685800" y="3352801"/>
            <a:ext cx="254000" cy="359997"/>
          </a:xfrm>
          <a:prstGeom prst="rect">
            <a:avLst/>
          </a:prstGeom>
          <a:solidFill>
            <a:srgbClr val="FF9F1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8" name="Rectangle 7"/>
          <p:cNvSpPr/>
          <p:nvPr/>
        </p:nvSpPr>
        <p:spPr>
          <a:xfrm>
            <a:off x="1092200" y="3352801"/>
            <a:ext cx="254000" cy="359997"/>
          </a:xfrm>
          <a:prstGeom prst="rect">
            <a:avLst/>
          </a:prstGeom>
          <a:solidFill>
            <a:srgbClr val="FF9F1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9" name="Rectangle 8"/>
          <p:cNvSpPr/>
          <p:nvPr/>
        </p:nvSpPr>
        <p:spPr>
          <a:xfrm>
            <a:off x="1092200" y="2992804"/>
            <a:ext cx="254000" cy="359997"/>
          </a:xfrm>
          <a:prstGeom prst="rect">
            <a:avLst/>
          </a:prstGeom>
          <a:solidFill>
            <a:srgbClr val="0082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14" name="Rectangle 13"/>
          <p:cNvSpPr/>
          <p:nvPr/>
        </p:nvSpPr>
        <p:spPr>
          <a:xfrm>
            <a:off x="685800" y="4622801"/>
            <a:ext cx="254000" cy="359997"/>
          </a:xfrm>
          <a:prstGeom prst="rect">
            <a:avLst/>
          </a:prstGeom>
          <a:solidFill>
            <a:srgbClr val="FF9F1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15" name="Rectangle 14"/>
          <p:cNvSpPr/>
          <p:nvPr/>
        </p:nvSpPr>
        <p:spPr>
          <a:xfrm>
            <a:off x="685800" y="4262804"/>
            <a:ext cx="254000" cy="359997"/>
          </a:xfrm>
          <a:prstGeom prst="rect">
            <a:avLst/>
          </a:prstGeom>
          <a:solidFill>
            <a:srgbClr val="0082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16" name="Rectangle 15"/>
          <p:cNvSpPr/>
          <p:nvPr/>
        </p:nvSpPr>
        <p:spPr>
          <a:xfrm>
            <a:off x="1092200" y="4622801"/>
            <a:ext cx="254000" cy="359997"/>
          </a:xfrm>
          <a:prstGeom prst="rect">
            <a:avLst/>
          </a:prstGeom>
          <a:solidFill>
            <a:srgbClr val="FF9F1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17" name="Rectangle 16"/>
          <p:cNvSpPr/>
          <p:nvPr/>
        </p:nvSpPr>
        <p:spPr>
          <a:xfrm>
            <a:off x="1092200" y="4262804"/>
            <a:ext cx="254000" cy="359997"/>
          </a:xfrm>
          <a:prstGeom prst="rect">
            <a:avLst/>
          </a:prstGeom>
          <a:solidFill>
            <a:srgbClr val="0082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18" name="Rectangle 17"/>
          <p:cNvSpPr/>
          <p:nvPr/>
        </p:nvSpPr>
        <p:spPr>
          <a:xfrm>
            <a:off x="1092200" y="4082803"/>
            <a:ext cx="254000" cy="179996"/>
          </a:xfrm>
          <a:prstGeom prst="rect">
            <a:avLst/>
          </a:prstGeom>
          <a:solidFill>
            <a:srgbClr val="70AD4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19" name="Rectangle 18"/>
          <p:cNvSpPr/>
          <p:nvPr/>
        </p:nvSpPr>
        <p:spPr>
          <a:xfrm>
            <a:off x="698500" y="5853689"/>
            <a:ext cx="254000" cy="359997"/>
          </a:xfrm>
          <a:prstGeom prst="rect">
            <a:avLst/>
          </a:prstGeom>
          <a:solidFill>
            <a:srgbClr val="FF9F1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20" name="Rectangle 19"/>
          <p:cNvSpPr/>
          <p:nvPr/>
        </p:nvSpPr>
        <p:spPr>
          <a:xfrm>
            <a:off x="698500" y="5493692"/>
            <a:ext cx="254000" cy="359997"/>
          </a:xfrm>
          <a:prstGeom prst="rect">
            <a:avLst/>
          </a:prstGeom>
          <a:solidFill>
            <a:srgbClr val="0082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21" name="Rectangle 20"/>
          <p:cNvSpPr/>
          <p:nvPr/>
        </p:nvSpPr>
        <p:spPr>
          <a:xfrm>
            <a:off x="698500" y="5313691"/>
            <a:ext cx="254000" cy="179996"/>
          </a:xfrm>
          <a:prstGeom prst="rect">
            <a:avLst/>
          </a:prstGeom>
          <a:solidFill>
            <a:srgbClr val="70AD4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22" name="Rectangle 21"/>
          <p:cNvSpPr/>
          <p:nvPr/>
        </p:nvSpPr>
        <p:spPr>
          <a:xfrm>
            <a:off x="1092200" y="5832687"/>
            <a:ext cx="254000" cy="359997"/>
          </a:xfrm>
          <a:prstGeom prst="rect">
            <a:avLst/>
          </a:prstGeom>
          <a:solidFill>
            <a:srgbClr val="FF9F1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23" name="Rectangle 22"/>
          <p:cNvSpPr/>
          <p:nvPr/>
        </p:nvSpPr>
        <p:spPr>
          <a:xfrm>
            <a:off x="1092200" y="5472690"/>
            <a:ext cx="254000" cy="359997"/>
          </a:xfrm>
          <a:prstGeom prst="rect">
            <a:avLst/>
          </a:prstGeom>
          <a:solidFill>
            <a:srgbClr val="0082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24" name="Rectangle 23"/>
          <p:cNvSpPr/>
          <p:nvPr/>
        </p:nvSpPr>
        <p:spPr>
          <a:xfrm>
            <a:off x="1092200" y="5292689"/>
            <a:ext cx="254000" cy="179996"/>
          </a:xfrm>
          <a:prstGeom prst="rect">
            <a:avLst/>
          </a:prstGeom>
          <a:solidFill>
            <a:srgbClr val="70AD4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25" name="Rectangle 24"/>
          <p:cNvSpPr/>
          <p:nvPr/>
        </p:nvSpPr>
        <p:spPr>
          <a:xfrm>
            <a:off x="1092200" y="5112693"/>
            <a:ext cx="254000" cy="179996"/>
          </a:xfrm>
          <a:prstGeom prst="rect">
            <a:avLst/>
          </a:prstGeom>
          <a:solidFill>
            <a:srgbClr val="8447AD"/>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26" name="TextBox 25"/>
          <p:cNvSpPr txBox="1"/>
          <p:nvPr/>
        </p:nvSpPr>
        <p:spPr>
          <a:xfrm>
            <a:off x="2565788" y="372872"/>
            <a:ext cx="7038131" cy="769441"/>
          </a:xfrm>
          <a:prstGeom prst="rect">
            <a:avLst/>
          </a:prstGeom>
          <a:noFill/>
        </p:spPr>
        <p:txBody>
          <a:bodyPr wrap="none" rtlCol="0">
            <a:spAutoFit/>
          </a:bodyPr>
          <a:lstStyle/>
          <a:p>
            <a:r>
              <a:rPr lang="en-US" sz="4400" dirty="0" smtClean="0">
                <a:latin typeface="Nexa Bold" charset="0"/>
                <a:ea typeface="Nexa Bold" charset="0"/>
                <a:cs typeface="Nexa Bold" charset="0"/>
              </a:rPr>
              <a:t>SINGLE WORD READING</a:t>
            </a:r>
          </a:p>
        </p:txBody>
      </p:sp>
    </p:spTree>
    <p:extLst>
      <p:ext uri="{BB962C8B-B14F-4D97-AF65-F5344CB8AC3E}">
        <p14:creationId xmlns:p14="http://schemas.microsoft.com/office/powerpoint/2010/main" val="228745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09601" y="2438400"/>
            <a:ext cx="5245100" cy="2462213"/>
          </a:xfrm>
          <a:prstGeom prst="rect">
            <a:avLst/>
          </a:prstGeom>
          <a:noFill/>
        </p:spPr>
        <p:txBody>
          <a:bodyPr wrap="square" rtlCol="0">
            <a:spAutoFit/>
          </a:bodyPr>
          <a:lstStyle/>
          <a:p>
            <a:pPr marL="285750" indent="-285750">
              <a:spcAft>
                <a:spcPts val="1200"/>
              </a:spcAft>
              <a:buFont typeface="Arial"/>
              <a:buChar char="•"/>
            </a:pPr>
            <a:r>
              <a:rPr lang="en-US" sz="2400" dirty="0" smtClean="0">
                <a:latin typeface="Roboto Light"/>
                <a:cs typeface="Roboto Light"/>
              </a:rPr>
              <a:t>Depends upon assumption of </a:t>
            </a:r>
            <a:r>
              <a:rPr lang="en-US" sz="2400" dirty="0" smtClean="0">
                <a:solidFill>
                  <a:srgbClr val="0082FF"/>
                </a:solidFill>
                <a:latin typeface="Roboto Light"/>
                <a:cs typeface="Roboto Light"/>
              </a:rPr>
              <a:t>pure insertion</a:t>
            </a:r>
          </a:p>
          <a:p>
            <a:pPr marL="742950" lvl="1" indent="-285750">
              <a:spcAft>
                <a:spcPts val="1200"/>
              </a:spcAft>
              <a:buFont typeface="Arial"/>
              <a:buChar char="•"/>
            </a:pPr>
            <a:r>
              <a:rPr lang="en-US" sz="2400" dirty="0" smtClean="0">
                <a:latin typeface="Roboto Light"/>
                <a:cs typeface="Roboto Light"/>
              </a:rPr>
              <a:t>Idea that you can insert a single component process into a task without affecting other processes </a:t>
            </a:r>
          </a:p>
        </p:txBody>
      </p:sp>
      <p:sp>
        <p:nvSpPr>
          <p:cNvPr id="21" name="TextBox 20"/>
          <p:cNvSpPr txBox="1"/>
          <p:nvPr/>
        </p:nvSpPr>
        <p:spPr>
          <a:xfrm>
            <a:off x="626360" y="352044"/>
            <a:ext cx="10926579" cy="707886"/>
          </a:xfrm>
          <a:prstGeom prst="rect">
            <a:avLst/>
          </a:prstGeom>
          <a:noFill/>
        </p:spPr>
        <p:txBody>
          <a:bodyPr wrap="none" rtlCol="0">
            <a:spAutoFit/>
          </a:bodyPr>
          <a:lstStyle/>
          <a:p>
            <a:pPr algn="ctr"/>
            <a:r>
              <a:rPr lang="en-US" sz="4000" dirty="0" smtClean="0">
                <a:solidFill>
                  <a:srgbClr val="FF9F1B"/>
                </a:solidFill>
                <a:latin typeface="Nexa Bold" charset="0"/>
                <a:ea typeface="Nexa Bold" charset="0"/>
                <a:cs typeface="Nexa Bold" charset="0"/>
              </a:rPr>
              <a:t>PROBLEMS </a:t>
            </a:r>
            <a:r>
              <a:rPr lang="en-US" sz="4000" dirty="0" smtClean="0">
                <a:latin typeface="Nexa Bold" charset="0"/>
                <a:ea typeface="Nexa Bold" charset="0"/>
                <a:cs typeface="Nexa Bold" charset="0"/>
              </a:rPr>
              <a:t>WITH SUBTRACTION DESIGNS</a:t>
            </a:r>
          </a:p>
        </p:txBody>
      </p:sp>
      <p:sp>
        <p:nvSpPr>
          <p:cNvPr id="8" name="Rectangle 7"/>
          <p:cNvSpPr/>
          <p:nvPr/>
        </p:nvSpPr>
        <p:spPr>
          <a:xfrm>
            <a:off x="6346092" y="4278993"/>
            <a:ext cx="859692" cy="1218452"/>
          </a:xfrm>
          <a:prstGeom prst="rect">
            <a:avLst/>
          </a:prstGeom>
          <a:solidFill>
            <a:srgbClr val="FF9F1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10" name="Rectangle 9"/>
          <p:cNvSpPr/>
          <p:nvPr/>
        </p:nvSpPr>
        <p:spPr>
          <a:xfrm>
            <a:off x="7540342" y="3833133"/>
            <a:ext cx="859692" cy="1664312"/>
          </a:xfrm>
          <a:prstGeom prst="rect">
            <a:avLst/>
          </a:prstGeom>
          <a:solidFill>
            <a:srgbClr val="0082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grpSp>
        <p:nvGrpSpPr>
          <p:cNvPr id="3" name="Group 2"/>
          <p:cNvGrpSpPr/>
          <p:nvPr/>
        </p:nvGrpSpPr>
        <p:grpSpPr>
          <a:xfrm>
            <a:off x="8734592" y="2614681"/>
            <a:ext cx="859692" cy="2882764"/>
            <a:chOff x="9131300" y="2604248"/>
            <a:chExt cx="859692" cy="2882764"/>
          </a:xfrm>
        </p:grpSpPr>
        <p:sp>
          <p:nvSpPr>
            <p:cNvPr id="12" name="Rectangle 11"/>
            <p:cNvSpPr/>
            <p:nvPr/>
          </p:nvSpPr>
          <p:spPr>
            <a:xfrm>
              <a:off x="9131300" y="4268560"/>
              <a:ext cx="859692" cy="1218452"/>
            </a:xfrm>
            <a:prstGeom prst="rect">
              <a:avLst/>
            </a:prstGeom>
            <a:solidFill>
              <a:srgbClr val="FF9F1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14" name="Rectangle 13"/>
            <p:cNvSpPr/>
            <p:nvPr/>
          </p:nvSpPr>
          <p:spPr>
            <a:xfrm>
              <a:off x="9131300" y="2604248"/>
              <a:ext cx="859692" cy="1664312"/>
            </a:xfrm>
            <a:prstGeom prst="rect">
              <a:avLst/>
            </a:prstGeom>
            <a:solidFill>
              <a:srgbClr val="0082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grpSp>
      <p:grpSp>
        <p:nvGrpSpPr>
          <p:cNvPr id="4" name="Group 3"/>
          <p:cNvGrpSpPr/>
          <p:nvPr/>
        </p:nvGrpSpPr>
        <p:grpSpPr>
          <a:xfrm>
            <a:off x="9928842" y="1572533"/>
            <a:ext cx="859692" cy="3924912"/>
            <a:chOff x="10490200" y="1562100"/>
            <a:chExt cx="859692" cy="3924912"/>
          </a:xfrm>
        </p:grpSpPr>
        <p:sp>
          <p:nvSpPr>
            <p:cNvPr id="18" name="Rectangle 17"/>
            <p:cNvSpPr/>
            <p:nvPr/>
          </p:nvSpPr>
          <p:spPr>
            <a:xfrm>
              <a:off x="10490200" y="4268560"/>
              <a:ext cx="859692" cy="1218452"/>
            </a:xfrm>
            <a:prstGeom prst="rect">
              <a:avLst/>
            </a:prstGeom>
            <a:solidFill>
              <a:srgbClr val="FF9F1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22" name="Rectangle 21"/>
            <p:cNvSpPr/>
            <p:nvPr/>
          </p:nvSpPr>
          <p:spPr>
            <a:xfrm>
              <a:off x="10490200" y="2604248"/>
              <a:ext cx="859692" cy="1664312"/>
            </a:xfrm>
            <a:prstGeom prst="rect">
              <a:avLst/>
            </a:prstGeom>
            <a:solidFill>
              <a:srgbClr val="0082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25" name="Rectangle 24"/>
            <p:cNvSpPr/>
            <p:nvPr/>
          </p:nvSpPr>
          <p:spPr>
            <a:xfrm>
              <a:off x="10490200" y="1562100"/>
              <a:ext cx="859692" cy="1042148"/>
            </a:xfrm>
            <a:prstGeom prst="rect">
              <a:avLst/>
            </a:prstGeom>
            <a:solidFill>
              <a:srgbClr val="0082FF">
                <a:alpha val="19000"/>
              </a:srgbClr>
            </a:solid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grpSp>
      <p:grpSp>
        <p:nvGrpSpPr>
          <p:cNvPr id="5" name="Group 4"/>
          <p:cNvGrpSpPr/>
          <p:nvPr/>
        </p:nvGrpSpPr>
        <p:grpSpPr>
          <a:xfrm>
            <a:off x="11123093" y="2614681"/>
            <a:ext cx="859692" cy="2882764"/>
            <a:chOff x="11599831" y="2604248"/>
            <a:chExt cx="859692" cy="2882764"/>
          </a:xfrm>
        </p:grpSpPr>
        <p:sp>
          <p:nvSpPr>
            <p:cNvPr id="23" name="Rectangle 22"/>
            <p:cNvSpPr/>
            <p:nvPr/>
          </p:nvSpPr>
          <p:spPr>
            <a:xfrm>
              <a:off x="11599831" y="4268560"/>
              <a:ext cx="859692" cy="1218452"/>
            </a:xfrm>
            <a:prstGeom prst="rect">
              <a:avLst/>
            </a:prstGeom>
            <a:solidFill>
              <a:srgbClr val="FF9F1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24" name="Rectangle 23"/>
            <p:cNvSpPr/>
            <p:nvPr/>
          </p:nvSpPr>
          <p:spPr>
            <a:xfrm>
              <a:off x="11599831" y="3646396"/>
              <a:ext cx="859692" cy="622164"/>
            </a:xfrm>
            <a:prstGeom prst="rect">
              <a:avLst/>
            </a:prstGeom>
            <a:solidFill>
              <a:srgbClr val="0082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sp>
          <p:nvSpPr>
            <p:cNvPr id="26" name="Rectangle 25"/>
            <p:cNvSpPr/>
            <p:nvPr/>
          </p:nvSpPr>
          <p:spPr>
            <a:xfrm>
              <a:off x="11599831" y="2604248"/>
              <a:ext cx="859692" cy="1042148"/>
            </a:xfrm>
            <a:prstGeom prst="rect">
              <a:avLst/>
            </a:prstGeom>
            <a:solidFill>
              <a:srgbClr val="0082FF">
                <a:alpha val="19000"/>
              </a:srgbClr>
            </a:solid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F1B"/>
                </a:solidFill>
              </a:endParaRPr>
            </a:p>
          </p:txBody>
        </p:sp>
      </p:grpSp>
      <p:sp>
        <p:nvSpPr>
          <p:cNvPr id="6" name="TextBox 5"/>
          <p:cNvSpPr txBox="1"/>
          <p:nvPr/>
        </p:nvSpPr>
        <p:spPr>
          <a:xfrm>
            <a:off x="6603518" y="5497445"/>
            <a:ext cx="344841" cy="400110"/>
          </a:xfrm>
          <a:prstGeom prst="rect">
            <a:avLst/>
          </a:prstGeom>
          <a:noFill/>
        </p:spPr>
        <p:txBody>
          <a:bodyPr wrap="none" rtlCol="0">
            <a:spAutoFit/>
          </a:bodyPr>
          <a:lstStyle/>
          <a:p>
            <a:pPr algn="ctr"/>
            <a:r>
              <a:rPr lang="en-US" sz="2000" dirty="0" smtClean="0">
                <a:latin typeface="Roboto Light"/>
                <a:cs typeface="Roboto Light"/>
              </a:rPr>
              <a:t>A</a:t>
            </a:r>
            <a:endParaRPr lang="en-US" sz="2000" dirty="0">
              <a:latin typeface="Roboto Light"/>
              <a:cs typeface="Roboto Light"/>
            </a:endParaRPr>
          </a:p>
        </p:txBody>
      </p:sp>
      <p:sp>
        <p:nvSpPr>
          <p:cNvPr id="27" name="TextBox 26"/>
          <p:cNvSpPr txBox="1"/>
          <p:nvPr/>
        </p:nvSpPr>
        <p:spPr>
          <a:xfrm>
            <a:off x="7799271" y="5497445"/>
            <a:ext cx="341835" cy="400110"/>
          </a:xfrm>
          <a:prstGeom prst="rect">
            <a:avLst/>
          </a:prstGeom>
          <a:noFill/>
        </p:spPr>
        <p:txBody>
          <a:bodyPr wrap="none" rtlCol="0">
            <a:spAutoFit/>
          </a:bodyPr>
          <a:lstStyle/>
          <a:p>
            <a:pPr algn="ctr"/>
            <a:r>
              <a:rPr lang="en-US" sz="2000" dirty="0">
                <a:latin typeface="Roboto Light"/>
                <a:cs typeface="Roboto Light"/>
              </a:rPr>
              <a:t>B</a:t>
            </a:r>
          </a:p>
        </p:txBody>
      </p:sp>
      <p:sp>
        <p:nvSpPr>
          <p:cNvPr id="28" name="TextBox 27"/>
          <p:cNvSpPr txBox="1"/>
          <p:nvPr/>
        </p:nvSpPr>
        <p:spPr>
          <a:xfrm>
            <a:off x="8778681" y="5497445"/>
            <a:ext cx="771515" cy="400110"/>
          </a:xfrm>
          <a:prstGeom prst="rect">
            <a:avLst/>
          </a:prstGeom>
          <a:noFill/>
        </p:spPr>
        <p:txBody>
          <a:bodyPr wrap="none" rtlCol="0">
            <a:spAutoFit/>
          </a:bodyPr>
          <a:lstStyle/>
          <a:p>
            <a:pPr algn="ctr"/>
            <a:r>
              <a:rPr lang="en-US" sz="2000" dirty="0" smtClean="0">
                <a:latin typeface="Roboto Light"/>
                <a:cs typeface="Roboto Light"/>
              </a:rPr>
              <a:t>A + B</a:t>
            </a:r>
            <a:endParaRPr lang="en-US" sz="2000" dirty="0">
              <a:latin typeface="Roboto Light"/>
              <a:cs typeface="Roboto Light"/>
            </a:endParaRPr>
          </a:p>
        </p:txBody>
      </p:sp>
      <p:sp>
        <p:nvSpPr>
          <p:cNvPr id="29" name="TextBox 28"/>
          <p:cNvSpPr txBox="1"/>
          <p:nvPr/>
        </p:nvSpPr>
        <p:spPr>
          <a:xfrm>
            <a:off x="9978190" y="5489500"/>
            <a:ext cx="760996" cy="400110"/>
          </a:xfrm>
          <a:prstGeom prst="rect">
            <a:avLst/>
          </a:prstGeom>
          <a:noFill/>
        </p:spPr>
        <p:txBody>
          <a:bodyPr wrap="none" rtlCol="0">
            <a:spAutoFit/>
          </a:bodyPr>
          <a:lstStyle/>
          <a:p>
            <a:pPr algn="ctr"/>
            <a:r>
              <a:rPr lang="en-US" sz="2000" dirty="0" smtClean="0">
                <a:latin typeface="Roboto Light"/>
                <a:cs typeface="Roboto Light"/>
              </a:rPr>
              <a:t>A × B </a:t>
            </a:r>
            <a:endParaRPr lang="en-US" sz="2000" dirty="0">
              <a:latin typeface="Roboto Light"/>
              <a:cs typeface="Roboto Light"/>
            </a:endParaRPr>
          </a:p>
        </p:txBody>
      </p:sp>
      <p:sp>
        <p:nvSpPr>
          <p:cNvPr id="30" name="TextBox 29"/>
          <p:cNvSpPr txBox="1"/>
          <p:nvPr/>
        </p:nvSpPr>
        <p:spPr>
          <a:xfrm>
            <a:off x="11172441" y="5489500"/>
            <a:ext cx="760996" cy="400110"/>
          </a:xfrm>
          <a:prstGeom prst="rect">
            <a:avLst/>
          </a:prstGeom>
          <a:noFill/>
        </p:spPr>
        <p:txBody>
          <a:bodyPr wrap="none" rtlCol="0">
            <a:spAutoFit/>
          </a:bodyPr>
          <a:lstStyle/>
          <a:p>
            <a:pPr algn="ctr"/>
            <a:r>
              <a:rPr lang="en-US" sz="2000" dirty="0" smtClean="0">
                <a:latin typeface="Roboto Light"/>
                <a:cs typeface="Roboto Light"/>
              </a:rPr>
              <a:t>A × B </a:t>
            </a:r>
            <a:endParaRPr lang="en-US" sz="2000" dirty="0">
              <a:latin typeface="Roboto Light"/>
              <a:cs typeface="Roboto Light"/>
            </a:endParaRPr>
          </a:p>
        </p:txBody>
      </p:sp>
      <p:sp>
        <p:nvSpPr>
          <p:cNvPr id="31" name="TextBox 30"/>
          <p:cNvSpPr txBox="1"/>
          <p:nvPr/>
        </p:nvSpPr>
        <p:spPr>
          <a:xfrm>
            <a:off x="9650540" y="6217072"/>
            <a:ext cx="2282897" cy="461665"/>
          </a:xfrm>
          <a:prstGeom prst="rect">
            <a:avLst/>
          </a:prstGeom>
          <a:noFill/>
        </p:spPr>
        <p:txBody>
          <a:bodyPr wrap="none" rtlCol="0">
            <a:spAutoFit/>
          </a:bodyPr>
          <a:lstStyle/>
          <a:p>
            <a:r>
              <a:rPr lang="en-US" sz="1200" dirty="0" smtClean="0">
                <a:latin typeface="Roboto Light"/>
                <a:cs typeface="Roboto Light"/>
              </a:rPr>
              <a:t>Sonia Bishop after </a:t>
            </a:r>
          </a:p>
          <a:p>
            <a:r>
              <a:rPr lang="en-US" sz="1200" dirty="0" err="1" smtClean="0">
                <a:latin typeface="Roboto Light"/>
                <a:cs typeface="Roboto Light"/>
              </a:rPr>
              <a:t>Friston</a:t>
            </a:r>
            <a:r>
              <a:rPr lang="en-US" sz="1200" dirty="0" smtClean="0">
                <a:latin typeface="Roboto Light"/>
                <a:cs typeface="Roboto Light"/>
              </a:rPr>
              <a:t> et al. 1996, </a:t>
            </a:r>
            <a:r>
              <a:rPr lang="en-US" sz="1200" dirty="0" err="1" smtClean="0">
                <a:latin typeface="Roboto Light"/>
                <a:cs typeface="Roboto Light"/>
              </a:rPr>
              <a:t>Neuroimage</a:t>
            </a:r>
            <a:endParaRPr lang="en-US" sz="1200" dirty="0">
              <a:latin typeface="Roboto Light"/>
              <a:cs typeface="Roboto Light"/>
            </a:endParaRPr>
          </a:p>
        </p:txBody>
      </p:sp>
    </p:spTree>
    <p:extLst>
      <p:ext uri="{BB962C8B-B14F-4D97-AF65-F5344CB8AC3E}">
        <p14:creationId xmlns:p14="http://schemas.microsoft.com/office/powerpoint/2010/main" val="98717761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4912457" y="4648134"/>
            <a:ext cx="2367086" cy="3049340"/>
            <a:chOff x="4421757" y="3739789"/>
            <a:chExt cx="3352918" cy="4319315"/>
          </a:xfrm>
        </p:grpSpPr>
        <p:sp>
          <p:nvSpPr>
            <p:cNvPr id="9" name="Rectangle 8"/>
            <p:cNvSpPr/>
            <p:nvPr/>
          </p:nvSpPr>
          <p:spPr>
            <a:xfrm rot="18900000" flipV="1">
              <a:off x="4421757" y="3739789"/>
              <a:ext cx="3352918" cy="335291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00000" flipV="1">
              <a:off x="5501887" y="5138345"/>
              <a:ext cx="1192658" cy="119265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00000" flipV="1">
              <a:off x="4912474" y="5687620"/>
              <a:ext cx="2371484" cy="2371484"/>
            </a:xfrm>
            <a:prstGeom prst="rect">
              <a:avLst/>
            </a:prstGeom>
            <a:noFill/>
            <a:ln w="254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a:off x="676985" y="1698095"/>
            <a:ext cx="10838043" cy="1200329"/>
          </a:xfrm>
          <a:prstGeom prst="rect">
            <a:avLst/>
          </a:prstGeom>
          <a:noFill/>
        </p:spPr>
        <p:txBody>
          <a:bodyPr wrap="none" rtlCol="0">
            <a:spAutoFit/>
          </a:bodyPr>
          <a:lstStyle/>
          <a:p>
            <a:pPr algn="ctr"/>
            <a:r>
              <a:rPr lang="en-US" sz="7200" dirty="0" smtClean="0">
                <a:solidFill>
                  <a:schemeClr val="bg1"/>
                </a:solidFill>
                <a:latin typeface="Nexa Bold" charset="0"/>
                <a:ea typeface="Nexa Bold" charset="0"/>
                <a:cs typeface="Nexa Bold" charset="0"/>
              </a:rPr>
              <a:t>INTRODUCTION TO MRI</a:t>
            </a:r>
            <a:endParaRPr lang="en-US" sz="7200" dirty="0">
              <a:solidFill>
                <a:schemeClr val="bg1"/>
              </a:solidFill>
              <a:latin typeface="Nexa Bold" charset="0"/>
              <a:ea typeface="Nexa Bold" charset="0"/>
              <a:cs typeface="Nexa Bold" charset="0"/>
            </a:endParaRPr>
          </a:p>
        </p:txBody>
      </p:sp>
      <p:sp>
        <p:nvSpPr>
          <p:cNvPr id="12" name="Right Triangle 11"/>
          <p:cNvSpPr/>
          <p:nvPr/>
        </p:nvSpPr>
        <p:spPr>
          <a:xfrm rot="18900000">
            <a:off x="5867076" y="2775359"/>
            <a:ext cx="457848" cy="457848"/>
          </a:xfrm>
          <a:prstGeom prst="rtTriangle">
            <a:avLst/>
          </a:prstGeom>
          <a:solidFill>
            <a:srgbClr val="FF9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788204" y="6044328"/>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100604" y="6044328"/>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474597" y="6111982"/>
            <a:ext cx="1239417" cy="430887"/>
          </a:xfrm>
          <a:prstGeom prst="rect">
            <a:avLst/>
          </a:prstGeom>
          <a:noFill/>
        </p:spPr>
        <p:txBody>
          <a:bodyPr wrap="none" rtlCol="0">
            <a:spAutoFit/>
          </a:bodyPr>
          <a:lstStyle/>
          <a:p>
            <a:pPr algn="r"/>
            <a:r>
              <a:rPr lang="en-US" sz="1100" i="1" spc="600" dirty="0" smtClean="0">
                <a:solidFill>
                  <a:schemeClr val="bg1"/>
                </a:solidFill>
                <a:latin typeface="Roboto Light" charset="0"/>
                <a:ea typeface="Roboto Light" charset="0"/>
                <a:cs typeface="Roboto Light" charset="0"/>
              </a:rPr>
              <a:t>May 22, 2018</a:t>
            </a:r>
          </a:p>
          <a:p>
            <a:pPr algn="r"/>
            <a:r>
              <a:rPr lang="en-US" sz="1100" i="1" spc="600" dirty="0" smtClean="0">
                <a:solidFill>
                  <a:schemeClr val="bg1"/>
                </a:solidFill>
                <a:latin typeface="Roboto Light" charset="0"/>
                <a:ea typeface="Roboto Light" charset="0"/>
                <a:cs typeface="Roboto Light" charset="0"/>
              </a:rPr>
              <a:t>Functional MRI II</a:t>
            </a:r>
            <a:endParaRPr lang="en-US" sz="1100" i="1" spc="600" dirty="0">
              <a:solidFill>
                <a:schemeClr val="bg1"/>
              </a:solidFill>
              <a:latin typeface="Roboto Light" charset="0"/>
              <a:ea typeface="Roboto Light" charset="0"/>
              <a:cs typeface="Roboto Light" charset="0"/>
            </a:endParaRPr>
          </a:p>
        </p:txBody>
      </p:sp>
      <p:sp>
        <p:nvSpPr>
          <p:cNvPr id="18" name="TextBox 17"/>
          <p:cNvSpPr txBox="1"/>
          <p:nvPr/>
        </p:nvSpPr>
        <p:spPr>
          <a:xfrm>
            <a:off x="677333" y="6111982"/>
            <a:ext cx="1918151" cy="430887"/>
          </a:xfrm>
          <a:prstGeom prst="rect">
            <a:avLst/>
          </a:prstGeom>
          <a:noFill/>
        </p:spPr>
        <p:txBody>
          <a:bodyPr wrap="none" rtlCol="0">
            <a:spAutoFit/>
          </a:bodyPr>
          <a:lstStyle/>
          <a:p>
            <a:r>
              <a:rPr lang="en-US" sz="1100" i="1" spc="600" dirty="0" smtClean="0">
                <a:solidFill>
                  <a:schemeClr val="bg1"/>
                </a:solidFill>
                <a:latin typeface="Roboto Light" charset="0"/>
                <a:ea typeface="Roboto Light" charset="0"/>
                <a:cs typeface="Roboto Light" charset="0"/>
              </a:rPr>
              <a:t>Lynne J. Williams, Ph.D.</a:t>
            </a:r>
          </a:p>
          <a:p>
            <a:r>
              <a:rPr lang="en-US" sz="1100" i="1" spc="600" dirty="0" smtClean="0">
                <a:solidFill>
                  <a:schemeClr val="bg1"/>
                </a:solidFill>
                <a:latin typeface="Roboto Light" charset="0"/>
                <a:ea typeface="Roboto Light" charset="0"/>
                <a:cs typeface="Roboto Light" charset="0"/>
              </a:rPr>
              <a:t>BCCH MRI Research Facility</a:t>
            </a:r>
            <a:endParaRPr lang="en-US" sz="1100" i="1" spc="600" dirty="0">
              <a:solidFill>
                <a:schemeClr val="bg1"/>
              </a:solidFill>
              <a:latin typeface="Roboto Light" charset="0"/>
              <a:ea typeface="Roboto Light" charset="0"/>
              <a:cs typeface="Roboto Light" charset="0"/>
            </a:endParaRPr>
          </a:p>
        </p:txBody>
      </p:sp>
    </p:spTree>
    <p:extLst>
      <p:ext uri="{BB962C8B-B14F-4D97-AF65-F5344CB8AC3E}">
        <p14:creationId xmlns:p14="http://schemas.microsoft.com/office/powerpoint/2010/main" val="33099332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99612" y="2912872"/>
            <a:ext cx="4592795" cy="1015663"/>
          </a:xfrm>
          <a:prstGeom prst="rect">
            <a:avLst/>
          </a:prstGeom>
          <a:noFill/>
        </p:spPr>
        <p:txBody>
          <a:bodyPr wrap="none" rtlCol="0">
            <a:spAutoFit/>
          </a:bodyPr>
          <a:lstStyle/>
          <a:p>
            <a:pPr algn="ctr"/>
            <a:r>
              <a:rPr lang="en-US" sz="6000" dirty="0" smtClean="0">
                <a:solidFill>
                  <a:srgbClr val="0082FF"/>
                </a:solidFill>
                <a:latin typeface="Nexa Bold" charset="0"/>
                <a:ea typeface="Nexa Bold" charset="0"/>
                <a:cs typeface="Nexa Bold" charset="0"/>
              </a:rPr>
              <a:t>FACTORIAL</a:t>
            </a:r>
          </a:p>
        </p:txBody>
      </p:sp>
    </p:spTree>
    <p:extLst>
      <p:ext uri="{BB962C8B-B14F-4D97-AF65-F5344CB8AC3E}">
        <p14:creationId xmlns:p14="http://schemas.microsoft.com/office/powerpoint/2010/main" val="3621691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146943118"/>
              </p:ext>
            </p:extLst>
          </p:nvPr>
        </p:nvGraphicFramePr>
        <p:xfrm>
          <a:off x="2665733" y="1392637"/>
          <a:ext cx="5397501" cy="2518836"/>
        </p:xfrm>
        <a:graphic>
          <a:graphicData uri="http://schemas.openxmlformats.org/drawingml/2006/table">
            <a:tbl>
              <a:tblPr firstRow="1" bandRow="1">
                <a:tableStyleId>{2D5ABB26-0587-4C30-8999-92F81FD0307C}</a:tableStyleId>
              </a:tblPr>
              <a:tblGrid>
                <a:gridCol w="1799167"/>
                <a:gridCol w="1799167"/>
                <a:gridCol w="1799167"/>
              </a:tblGrid>
              <a:tr h="839612">
                <a:tc>
                  <a:txBody>
                    <a:bodyPr/>
                    <a:lstStyle/>
                    <a:p>
                      <a:endParaRPr lang="en-US" sz="2800" dirty="0">
                        <a:latin typeface="Roboto Light"/>
                        <a:cs typeface="Roboto Light"/>
                      </a:endParaRPr>
                    </a:p>
                  </a:txBody>
                  <a:tcPr anchor="ctr"/>
                </a:tc>
                <a:tc>
                  <a:txBody>
                    <a:bodyPr/>
                    <a:lstStyle/>
                    <a:p>
                      <a:pPr algn="ctr"/>
                      <a:r>
                        <a:rPr lang="en-US" sz="2800" dirty="0" smtClean="0">
                          <a:latin typeface="Nexa"/>
                          <a:cs typeface="Nexa"/>
                        </a:rPr>
                        <a:t>No vision</a:t>
                      </a:r>
                      <a:endParaRPr lang="en-US" sz="2800" dirty="0">
                        <a:latin typeface="Nexa"/>
                        <a:cs typeface="Nexa"/>
                      </a:endParaRPr>
                    </a:p>
                  </a:txBody>
                  <a:tcPr anchor="ctr">
                    <a:lnB w="57150" cap="flat" cmpd="sng" algn="ctr">
                      <a:solidFill>
                        <a:scrgbClr r="0" g="0" b="0"/>
                      </a:solidFill>
                      <a:prstDash val="solid"/>
                      <a:round/>
                      <a:headEnd type="none" w="med" len="med"/>
                      <a:tailEnd type="none" w="med" len="med"/>
                    </a:lnB>
                  </a:tcPr>
                </a:tc>
                <a:tc>
                  <a:txBody>
                    <a:bodyPr/>
                    <a:lstStyle/>
                    <a:p>
                      <a:pPr algn="ctr"/>
                      <a:r>
                        <a:rPr lang="en-US" sz="2800" dirty="0" smtClean="0">
                          <a:latin typeface="Nexa"/>
                          <a:cs typeface="Nexa"/>
                        </a:rPr>
                        <a:t>Vision</a:t>
                      </a:r>
                      <a:endParaRPr lang="en-US" sz="2800" dirty="0">
                        <a:latin typeface="Nexa"/>
                        <a:cs typeface="Nexa"/>
                      </a:endParaRPr>
                    </a:p>
                  </a:txBody>
                  <a:tcPr anchor="ctr">
                    <a:lnB w="57150" cap="flat" cmpd="sng" algn="ctr">
                      <a:solidFill>
                        <a:scrgbClr r="0" g="0" b="0"/>
                      </a:solidFill>
                      <a:prstDash val="solid"/>
                      <a:round/>
                      <a:headEnd type="none" w="med" len="med"/>
                      <a:tailEnd type="none" w="med" len="med"/>
                    </a:lnB>
                  </a:tcPr>
                </a:tc>
              </a:tr>
              <a:tr h="839612">
                <a:tc>
                  <a:txBody>
                    <a:bodyPr/>
                    <a:lstStyle/>
                    <a:p>
                      <a:r>
                        <a:rPr lang="en-US" sz="2800" dirty="0" smtClean="0">
                          <a:latin typeface="Nexa"/>
                          <a:cs typeface="Nexa"/>
                        </a:rPr>
                        <a:t>No touch</a:t>
                      </a:r>
                      <a:endParaRPr lang="en-US" sz="2800" dirty="0">
                        <a:latin typeface="Nexa"/>
                        <a:cs typeface="Nexa"/>
                      </a:endParaRPr>
                    </a:p>
                  </a:txBody>
                  <a:tcPr anchor="ctr">
                    <a:lnR w="57150" cap="flat" cmpd="sng" algn="ctr">
                      <a:solidFill>
                        <a:scrgbClr r="0" g="0" b="0"/>
                      </a:solidFill>
                      <a:prstDash val="solid"/>
                      <a:round/>
                      <a:headEnd type="none" w="med" len="med"/>
                      <a:tailEnd type="none" w="med" len="med"/>
                    </a:lnR>
                  </a:tcPr>
                </a:tc>
                <a:tc>
                  <a:txBody>
                    <a:bodyPr/>
                    <a:lstStyle/>
                    <a:p>
                      <a:pPr algn="ctr"/>
                      <a:endParaRPr lang="en-US" sz="4000" dirty="0">
                        <a:latin typeface="Roboto Light"/>
                        <a:cs typeface="Roboto Light"/>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4000" kern="1200" dirty="0" smtClean="0">
                          <a:solidFill>
                            <a:srgbClr val="FF9F1B"/>
                          </a:solidFill>
                          <a:latin typeface="Pe-icon-7-stroke"/>
                          <a:ea typeface="+mn-ea"/>
                          <a:cs typeface="Pe-icon-7-stroke"/>
                        </a:rPr>
                        <a:t></a:t>
                      </a:r>
                      <a:endParaRPr lang="en-US" sz="5400" dirty="0">
                        <a:solidFill>
                          <a:srgbClr val="FF9F1B"/>
                        </a:solidFill>
                        <a:latin typeface="Pe-icon-7-stroke"/>
                        <a:cs typeface="Pe-icon-7-stroke"/>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839612">
                <a:tc>
                  <a:txBody>
                    <a:bodyPr/>
                    <a:lstStyle/>
                    <a:p>
                      <a:r>
                        <a:rPr lang="en-US" sz="2800" dirty="0" smtClean="0">
                          <a:latin typeface="Nexa"/>
                          <a:cs typeface="Nexa"/>
                        </a:rPr>
                        <a:t>Touch</a:t>
                      </a:r>
                      <a:endParaRPr lang="en-US" sz="2800" dirty="0">
                        <a:latin typeface="Nexa"/>
                        <a:cs typeface="Nexa"/>
                      </a:endParaRPr>
                    </a:p>
                  </a:txBody>
                  <a:tcPr anchor="ctr">
                    <a:lnR w="57150" cap="flat" cmpd="sng" algn="ctr">
                      <a:solidFill>
                        <a:scrgbClr r="0" g="0" b="0"/>
                      </a:solidFill>
                      <a:prstDash val="solid"/>
                      <a:round/>
                      <a:headEnd type="none" w="med" len="med"/>
                      <a:tailEnd type="none" w="med" len="med"/>
                    </a:lnR>
                  </a:tcPr>
                </a:tc>
                <a:tc>
                  <a:txBody>
                    <a:bodyPr/>
                    <a:lstStyle/>
                    <a:p>
                      <a:pPr algn="ctr"/>
                      <a:r>
                        <a:rPr lang="en-US" sz="4000" kern="1200" dirty="0" smtClean="0">
                          <a:solidFill>
                            <a:srgbClr val="0082FF"/>
                          </a:solidFill>
                          <a:latin typeface="Pe-icon-7-stroke"/>
                          <a:ea typeface="+mn-ea"/>
                          <a:cs typeface="Pe-icon-7-stroke"/>
                        </a:rPr>
                        <a:t></a:t>
                      </a:r>
                      <a:endParaRPr lang="en-US" sz="4000" dirty="0">
                        <a:solidFill>
                          <a:srgbClr val="0082FF"/>
                        </a:solidFill>
                        <a:latin typeface="Roboto Light"/>
                        <a:cs typeface="Roboto Light"/>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tcPr>
                </a:tc>
                <a:tc>
                  <a:txBody>
                    <a:bodyPr/>
                    <a:lstStyle/>
                    <a:p>
                      <a:pPr algn="ctr"/>
                      <a:r>
                        <a:rPr lang="en-US" sz="4000" kern="1200" dirty="0" smtClean="0">
                          <a:solidFill>
                            <a:srgbClr val="0082FF"/>
                          </a:solidFill>
                          <a:latin typeface="Pe-icon-7-stroke"/>
                          <a:ea typeface="+mn-ea"/>
                          <a:cs typeface="Pe-icon-7-stroke"/>
                        </a:rPr>
                        <a:t></a:t>
                      </a:r>
                      <a:r>
                        <a:rPr lang="en-US" sz="4000" kern="1200" dirty="0" smtClean="0">
                          <a:solidFill>
                            <a:srgbClr val="FF9F1B"/>
                          </a:solidFill>
                          <a:latin typeface="Pe-icon-7-stroke"/>
                          <a:ea typeface="+mn-ea"/>
                          <a:cs typeface="Pe-icon-7-stroke"/>
                        </a:rPr>
                        <a:t></a:t>
                      </a:r>
                      <a:endParaRPr lang="en-US" sz="5400" dirty="0">
                        <a:solidFill>
                          <a:srgbClr val="FF9F1B"/>
                        </a:solidFill>
                        <a:latin typeface="Pe-icon-7-stroke"/>
                        <a:cs typeface="Pe-icon-7-stroke"/>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tcPr>
                </a:tc>
              </a:tr>
            </a:tbl>
          </a:graphicData>
        </a:graphic>
      </p:graphicFrame>
      <p:sp>
        <p:nvSpPr>
          <p:cNvPr id="4" name="TextBox 3"/>
          <p:cNvSpPr txBox="1"/>
          <p:nvPr/>
        </p:nvSpPr>
        <p:spPr>
          <a:xfrm>
            <a:off x="8107684" y="2661373"/>
            <a:ext cx="387847" cy="830997"/>
          </a:xfrm>
          <a:prstGeom prst="rect">
            <a:avLst/>
          </a:prstGeom>
          <a:noFill/>
        </p:spPr>
        <p:txBody>
          <a:bodyPr wrap="none" rtlCol="0">
            <a:spAutoFit/>
          </a:bodyPr>
          <a:lstStyle/>
          <a:p>
            <a:r>
              <a:rPr lang="en-US" sz="4800" dirty="0" smtClean="0">
                <a:latin typeface="Roboto Light"/>
                <a:cs typeface="Roboto Light"/>
              </a:rPr>
              <a:t>}</a:t>
            </a:r>
            <a:endParaRPr lang="en-US" sz="2000" dirty="0">
              <a:latin typeface="Roboto Light"/>
              <a:cs typeface="Roboto Light"/>
            </a:endParaRPr>
          </a:p>
        </p:txBody>
      </p:sp>
      <p:sp>
        <p:nvSpPr>
          <p:cNvPr id="5" name="TextBox 4"/>
          <p:cNvSpPr txBox="1"/>
          <p:nvPr/>
        </p:nvSpPr>
        <p:spPr>
          <a:xfrm rot="5400000">
            <a:off x="6139184" y="3720973"/>
            <a:ext cx="387847" cy="830997"/>
          </a:xfrm>
          <a:prstGeom prst="rect">
            <a:avLst/>
          </a:prstGeom>
          <a:noFill/>
        </p:spPr>
        <p:txBody>
          <a:bodyPr wrap="none" rtlCol="0">
            <a:spAutoFit/>
          </a:bodyPr>
          <a:lstStyle/>
          <a:p>
            <a:r>
              <a:rPr lang="en-US" sz="4800" dirty="0" smtClean="0">
                <a:latin typeface="Roboto Light"/>
                <a:cs typeface="Roboto Light"/>
              </a:rPr>
              <a:t>}</a:t>
            </a:r>
            <a:endParaRPr lang="en-US" sz="2000" dirty="0">
              <a:latin typeface="Roboto Light"/>
              <a:cs typeface="Roboto Light"/>
            </a:endParaRPr>
          </a:p>
        </p:txBody>
      </p:sp>
      <p:sp>
        <p:nvSpPr>
          <p:cNvPr id="6" name="TextBox 5"/>
          <p:cNvSpPr txBox="1"/>
          <p:nvPr/>
        </p:nvSpPr>
        <p:spPr>
          <a:xfrm>
            <a:off x="8482831" y="2721272"/>
            <a:ext cx="2274982" cy="830997"/>
          </a:xfrm>
          <a:prstGeom prst="rect">
            <a:avLst/>
          </a:prstGeom>
          <a:noFill/>
        </p:spPr>
        <p:txBody>
          <a:bodyPr wrap="none" rtlCol="0">
            <a:spAutoFit/>
          </a:bodyPr>
          <a:lstStyle/>
          <a:p>
            <a:r>
              <a:rPr lang="en-US" sz="2400" dirty="0" smtClean="0">
                <a:solidFill>
                  <a:srgbClr val="0082FF"/>
                </a:solidFill>
                <a:latin typeface="Nexa"/>
                <a:cs typeface="Nexa"/>
              </a:rPr>
              <a:t>MAIN EFFECT </a:t>
            </a:r>
          </a:p>
          <a:p>
            <a:r>
              <a:rPr lang="en-US" sz="2400" dirty="0" smtClean="0">
                <a:solidFill>
                  <a:srgbClr val="0082FF"/>
                </a:solidFill>
                <a:latin typeface="Nexa"/>
                <a:cs typeface="Nexa"/>
              </a:rPr>
              <a:t>OF TOUCH</a:t>
            </a:r>
            <a:endParaRPr lang="en-US" sz="2400" dirty="0">
              <a:solidFill>
                <a:srgbClr val="0082FF"/>
              </a:solidFill>
              <a:latin typeface="Nexa"/>
              <a:cs typeface="Nexa"/>
            </a:endParaRPr>
          </a:p>
        </p:txBody>
      </p:sp>
      <p:sp>
        <p:nvSpPr>
          <p:cNvPr id="7" name="TextBox 6"/>
          <p:cNvSpPr txBox="1"/>
          <p:nvPr/>
        </p:nvSpPr>
        <p:spPr>
          <a:xfrm>
            <a:off x="4309303" y="4237335"/>
            <a:ext cx="3925381" cy="461665"/>
          </a:xfrm>
          <a:prstGeom prst="rect">
            <a:avLst/>
          </a:prstGeom>
          <a:noFill/>
        </p:spPr>
        <p:txBody>
          <a:bodyPr wrap="none" rtlCol="0">
            <a:spAutoFit/>
          </a:bodyPr>
          <a:lstStyle/>
          <a:p>
            <a:r>
              <a:rPr lang="en-US" sz="2400" dirty="0" smtClean="0">
                <a:solidFill>
                  <a:srgbClr val="FF9F1B"/>
                </a:solidFill>
                <a:latin typeface="Nexa"/>
                <a:cs typeface="Nexa"/>
              </a:rPr>
              <a:t>MAIN EFFECT OF VISION</a:t>
            </a:r>
            <a:endParaRPr lang="en-US" sz="2400" dirty="0">
              <a:solidFill>
                <a:srgbClr val="FF9F1B"/>
              </a:solidFill>
              <a:latin typeface="Nexa"/>
              <a:cs typeface="Nexa"/>
            </a:endParaRPr>
          </a:p>
        </p:txBody>
      </p:sp>
      <p:sp>
        <p:nvSpPr>
          <p:cNvPr id="8" name="TextBox 7"/>
          <p:cNvSpPr txBox="1"/>
          <p:nvPr/>
        </p:nvSpPr>
        <p:spPr>
          <a:xfrm>
            <a:off x="3314279" y="352044"/>
            <a:ext cx="5550750" cy="707886"/>
          </a:xfrm>
          <a:prstGeom prst="rect">
            <a:avLst/>
          </a:prstGeom>
          <a:noFill/>
        </p:spPr>
        <p:txBody>
          <a:bodyPr wrap="none" rtlCol="0">
            <a:spAutoFit/>
          </a:bodyPr>
          <a:lstStyle/>
          <a:p>
            <a:pPr algn="ctr"/>
            <a:r>
              <a:rPr lang="en-US" sz="4000" dirty="0" smtClean="0">
                <a:solidFill>
                  <a:srgbClr val="0082FF"/>
                </a:solidFill>
                <a:latin typeface="Nexa Bold" charset="0"/>
                <a:ea typeface="Nexa Bold" charset="0"/>
                <a:cs typeface="Nexa Bold" charset="0"/>
              </a:rPr>
              <a:t>FACTORIAL </a:t>
            </a:r>
            <a:r>
              <a:rPr lang="en-US" sz="4000" dirty="0" smtClean="0">
                <a:latin typeface="Nexa Bold" charset="0"/>
                <a:ea typeface="Nexa Bold" charset="0"/>
                <a:cs typeface="Nexa Bold" charset="0"/>
              </a:rPr>
              <a:t>DESIGNS</a:t>
            </a:r>
          </a:p>
        </p:txBody>
      </p:sp>
      <p:sp>
        <p:nvSpPr>
          <p:cNvPr id="9" name="TextBox 8"/>
          <p:cNvSpPr txBox="1"/>
          <p:nvPr/>
        </p:nvSpPr>
        <p:spPr>
          <a:xfrm>
            <a:off x="512147" y="5422900"/>
            <a:ext cx="11248053" cy="830997"/>
          </a:xfrm>
          <a:prstGeom prst="rect">
            <a:avLst/>
          </a:prstGeom>
          <a:noFill/>
        </p:spPr>
        <p:txBody>
          <a:bodyPr wrap="square" rtlCol="0">
            <a:spAutoFit/>
          </a:bodyPr>
          <a:lstStyle/>
          <a:p>
            <a:pPr algn="ctr"/>
            <a:r>
              <a:rPr lang="en-US" sz="2400" dirty="0" smtClean="0">
                <a:latin typeface="Roboto Light"/>
                <a:cs typeface="Roboto Light"/>
              </a:rPr>
              <a:t>Allow you to examine interactions between component processes without assuming pure insertion</a:t>
            </a:r>
            <a:endParaRPr lang="en-US" sz="2400" dirty="0">
              <a:latin typeface="Roboto Light"/>
              <a:cs typeface="Roboto Light"/>
            </a:endParaRPr>
          </a:p>
        </p:txBody>
      </p:sp>
    </p:spTree>
    <p:extLst>
      <p:ext uri="{BB962C8B-B14F-4D97-AF65-F5344CB8AC3E}">
        <p14:creationId xmlns:p14="http://schemas.microsoft.com/office/powerpoint/2010/main" val="2482766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25281" y="2912872"/>
            <a:ext cx="5341461" cy="1015663"/>
          </a:xfrm>
          <a:prstGeom prst="rect">
            <a:avLst/>
          </a:prstGeom>
          <a:noFill/>
        </p:spPr>
        <p:txBody>
          <a:bodyPr wrap="none" rtlCol="0">
            <a:spAutoFit/>
          </a:bodyPr>
          <a:lstStyle/>
          <a:p>
            <a:pPr algn="ctr"/>
            <a:r>
              <a:rPr lang="en-US" sz="6000" dirty="0" smtClean="0">
                <a:solidFill>
                  <a:srgbClr val="70AD47"/>
                </a:solidFill>
                <a:latin typeface="Nexa Bold" charset="0"/>
                <a:ea typeface="Nexa Bold" charset="0"/>
                <a:cs typeface="Nexa Bold" charset="0"/>
              </a:rPr>
              <a:t>PARAMETRIC</a:t>
            </a:r>
          </a:p>
        </p:txBody>
      </p:sp>
    </p:spTree>
    <p:extLst>
      <p:ext uri="{BB962C8B-B14F-4D97-AF65-F5344CB8AC3E}">
        <p14:creationId xmlns:p14="http://schemas.microsoft.com/office/powerpoint/2010/main" val="3066970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76726" y="2912872"/>
            <a:ext cx="6038575" cy="1015663"/>
          </a:xfrm>
          <a:prstGeom prst="rect">
            <a:avLst/>
          </a:prstGeom>
          <a:noFill/>
        </p:spPr>
        <p:txBody>
          <a:bodyPr wrap="none" rtlCol="0">
            <a:spAutoFit/>
          </a:bodyPr>
          <a:lstStyle/>
          <a:p>
            <a:pPr algn="ctr"/>
            <a:r>
              <a:rPr lang="en-US" sz="6000" dirty="0" smtClean="0">
                <a:solidFill>
                  <a:srgbClr val="8447AD"/>
                </a:solidFill>
                <a:latin typeface="Nexa Bold" charset="0"/>
                <a:ea typeface="Nexa Bold" charset="0"/>
                <a:cs typeface="Nexa Bold" charset="0"/>
              </a:rPr>
              <a:t>CONJUNCTION</a:t>
            </a:r>
          </a:p>
        </p:txBody>
      </p:sp>
    </p:spTree>
    <p:extLst>
      <p:ext uri="{BB962C8B-B14F-4D97-AF65-F5344CB8AC3E}">
        <p14:creationId xmlns:p14="http://schemas.microsoft.com/office/powerpoint/2010/main" val="2821169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8043408"/>
              </p:ext>
            </p:extLst>
          </p:nvPr>
        </p:nvGraphicFramePr>
        <p:xfrm>
          <a:off x="486747" y="1240625"/>
          <a:ext cx="4673601" cy="4572000"/>
        </p:xfrm>
        <a:graphic>
          <a:graphicData uri="http://schemas.openxmlformats.org/drawingml/2006/table">
            <a:tbl>
              <a:tblPr firstRow="1" bandRow="1">
                <a:tableStyleId>{2D5ABB26-0587-4C30-8999-92F81FD0307C}</a:tableStyleId>
              </a:tblPr>
              <a:tblGrid>
                <a:gridCol w="1557867"/>
                <a:gridCol w="1557867"/>
                <a:gridCol w="1557867"/>
              </a:tblGrid>
              <a:tr h="283375">
                <a:tc gridSpan="3">
                  <a:txBody>
                    <a:bodyPr/>
                    <a:lstStyle/>
                    <a:p>
                      <a:pPr algn="ctr"/>
                      <a:r>
                        <a:rPr lang="en-US" sz="2400" b="1" dirty="0" smtClean="0">
                          <a:latin typeface="Nexa"/>
                          <a:cs typeface="Nexa"/>
                        </a:rPr>
                        <a:t>Cognitive</a:t>
                      </a:r>
                      <a:r>
                        <a:rPr lang="en-US" sz="2400" b="1" baseline="0" dirty="0" smtClean="0">
                          <a:latin typeface="Nexa"/>
                          <a:cs typeface="Nexa"/>
                        </a:rPr>
                        <a:t> subtraction</a:t>
                      </a:r>
                      <a:endParaRPr lang="en-US" sz="2400" b="1" dirty="0">
                        <a:latin typeface="Nexa"/>
                        <a:cs typeface="Nexa"/>
                      </a:endParaRPr>
                    </a:p>
                  </a:txBody>
                  <a:tcPr anchor="ctr"/>
                </a:tc>
                <a:tc hMerge="1">
                  <a:txBody>
                    <a:bodyPr/>
                    <a:lstStyle/>
                    <a:p>
                      <a:pPr algn="ctr"/>
                      <a:endParaRPr lang="en-US" sz="2400" dirty="0">
                        <a:latin typeface="Nexa"/>
                        <a:cs typeface="Nexa"/>
                      </a:endParaRPr>
                    </a:p>
                  </a:txBody>
                  <a:tcPr anchor="ctr">
                    <a:lnB w="57150" cap="flat" cmpd="sng" algn="ctr">
                      <a:solidFill>
                        <a:scrgbClr r="0" g="0" b="0"/>
                      </a:solidFill>
                      <a:prstDash val="solid"/>
                      <a:round/>
                      <a:headEnd type="none" w="med" len="med"/>
                      <a:tailEnd type="none" w="med" len="med"/>
                    </a:lnB>
                  </a:tcPr>
                </a:tc>
                <a:tc hMerge="1">
                  <a:txBody>
                    <a:bodyPr/>
                    <a:lstStyle/>
                    <a:p>
                      <a:pPr algn="ctr"/>
                      <a:endParaRPr lang="en-US" sz="2400" dirty="0">
                        <a:latin typeface="Nexa"/>
                        <a:cs typeface="Nexa"/>
                      </a:endParaRPr>
                    </a:p>
                  </a:txBody>
                  <a:tcPr anchor="ctr">
                    <a:lnB w="57150" cap="flat" cmpd="sng" algn="ctr">
                      <a:solidFill>
                        <a:scrgbClr r="0" g="0" b="0"/>
                      </a:solidFill>
                      <a:prstDash val="solid"/>
                      <a:round/>
                      <a:headEnd type="none" w="med" len="med"/>
                      <a:tailEnd type="none" w="med" len="med"/>
                    </a:lnB>
                  </a:tcPr>
                </a:tc>
              </a:tr>
              <a:tr h="0">
                <a:tc>
                  <a:txBody>
                    <a:bodyPr/>
                    <a:lstStyle/>
                    <a:p>
                      <a:endParaRPr lang="en-US" sz="2400" dirty="0">
                        <a:latin typeface="Roboto Light"/>
                        <a:cs typeface="Roboto Light"/>
                      </a:endParaRPr>
                    </a:p>
                  </a:txBody>
                  <a:tcPr anchor="ctr"/>
                </a:tc>
                <a:tc gridSpan="2">
                  <a:txBody>
                    <a:bodyPr/>
                    <a:lstStyle/>
                    <a:p>
                      <a:pPr algn="ctr"/>
                      <a:r>
                        <a:rPr lang="en-US" sz="2400" dirty="0" smtClean="0">
                          <a:latin typeface="Nexa"/>
                          <a:cs typeface="Nexa"/>
                        </a:rPr>
                        <a:t>Task</a:t>
                      </a:r>
                      <a:endParaRPr lang="en-US" sz="2400" dirty="0">
                        <a:latin typeface="Nexa"/>
                        <a:cs typeface="Nexa"/>
                      </a:endParaRPr>
                    </a:p>
                  </a:txBody>
                  <a:tcPr anchor="ctr">
                    <a:lnT w="12700" cap="flat" cmpd="sng" algn="ctr">
                      <a:noFill/>
                      <a:prstDash val="solid"/>
                      <a:round/>
                      <a:headEnd type="none" w="med" len="med"/>
                      <a:tailEnd type="none" w="med" len="med"/>
                    </a:lnT>
                    <a:lnB w="57150" cap="flat" cmpd="sng" algn="ctr">
                      <a:noFill/>
                      <a:prstDash val="solid"/>
                      <a:round/>
                      <a:headEnd type="none" w="med" len="med"/>
                      <a:tailEnd type="none" w="med" len="med"/>
                    </a:lnB>
                  </a:tcPr>
                </a:tc>
                <a:tc hMerge="1">
                  <a:txBody>
                    <a:bodyPr/>
                    <a:lstStyle/>
                    <a:p>
                      <a:pPr algn="ctr"/>
                      <a:endParaRPr lang="en-US" sz="2400" dirty="0">
                        <a:latin typeface="Nexa"/>
                        <a:cs typeface="Nexa"/>
                      </a:endParaRPr>
                    </a:p>
                  </a:txBody>
                  <a:tcPr anchor="ctr">
                    <a:lnT w="12700" cap="flat" cmpd="sng" algn="ctr">
                      <a:noFill/>
                      <a:prstDash val="solid"/>
                      <a:round/>
                      <a:headEnd type="none" w="med" len="med"/>
                      <a:tailEnd type="none" w="med" len="med"/>
                    </a:lnT>
                    <a:lnB w="57150" cap="flat" cmpd="sng" algn="ctr">
                      <a:noFill/>
                      <a:prstDash val="solid"/>
                      <a:round/>
                      <a:headEnd type="none" w="med" len="med"/>
                      <a:tailEnd type="none" w="med" len="med"/>
                    </a:lnB>
                  </a:tcPr>
                </a:tc>
              </a:tr>
              <a:tr h="0">
                <a:tc>
                  <a:txBody>
                    <a:bodyPr/>
                    <a:lstStyle/>
                    <a:p>
                      <a:endParaRPr lang="en-US" sz="2400" dirty="0">
                        <a:latin typeface="Roboto Light"/>
                        <a:cs typeface="Roboto Light"/>
                      </a:endParaRPr>
                    </a:p>
                  </a:txBody>
                  <a:tcPr anchor="ctr"/>
                </a:tc>
                <a:tc>
                  <a:txBody>
                    <a:bodyPr/>
                    <a:lstStyle/>
                    <a:p>
                      <a:pPr algn="ctr"/>
                      <a:r>
                        <a:rPr lang="en-US" sz="2400" dirty="0" smtClean="0">
                          <a:latin typeface="Nexa"/>
                          <a:cs typeface="Nexa"/>
                        </a:rPr>
                        <a:t>A</a:t>
                      </a:r>
                      <a:endParaRPr lang="en-US" sz="2400" dirty="0">
                        <a:latin typeface="Nexa"/>
                        <a:cs typeface="Nexa"/>
                      </a:endParaRPr>
                    </a:p>
                  </a:txBody>
                  <a:tcPr anchor="ctr">
                    <a:lnT w="12700" cap="flat" cmpd="sng" algn="ctr">
                      <a:noFill/>
                      <a:prstDash val="solid"/>
                      <a:round/>
                      <a:headEnd type="none" w="med" len="med"/>
                      <a:tailEnd type="none" w="med" len="med"/>
                    </a:lnT>
                    <a:lnB w="57150" cap="flat" cmpd="sng" algn="ctr">
                      <a:solidFill>
                        <a:scrgbClr r="0" g="0" b="0"/>
                      </a:solidFill>
                      <a:prstDash val="solid"/>
                      <a:round/>
                      <a:headEnd type="none" w="med" len="med"/>
                      <a:tailEnd type="none" w="med" len="med"/>
                    </a:lnB>
                  </a:tcPr>
                </a:tc>
                <a:tc>
                  <a:txBody>
                    <a:bodyPr/>
                    <a:lstStyle/>
                    <a:p>
                      <a:pPr algn="ctr"/>
                      <a:r>
                        <a:rPr lang="en-US" sz="2400" dirty="0" smtClean="0">
                          <a:latin typeface="Nexa"/>
                          <a:cs typeface="Nexa"/>
                        </a:rPr>
                        <a:t>B</a:t>
                      </a:r>
                      <a:endParaRPr lang="en-US" sz="2400" dirty="0">
                        <a:latin typeface="Nexa"/>
                        <a:cs typeface="Nexa"/>
                      </a:endParaRPr>
                    </a:p>
                  </a:txBody>
                  <a:tcPr anchor="ctr">
                    <a:lnT w="12700" cap="flat" cmpd="sng" algn="ctr">
                      <a:noFill/>
                      <a:prstDash val="solid"/>
                      <a:round/>
                      <a:headEnd type="none" w="med" len="med"/>
                      <a:tailEnd type="none" w="med" len="med"/>
                    </a:lnT>
                    <a:lnB w="57150" cap="flat" cmpd="sng" algn="ctr">
                      <a:solidFill>
                        <a:scrgbClr r="0" g="0" b="0"/>
                      </a:solidFill>
                      <a:prstDash val="solid"/>
                      <a:round/>
                      <a:headEnd type="none" w="med" len="med"/>
                      <a:tailEnd type="none" w="med" len="med"/>
                    </a:lnB>
                  </a:tcPr>
                </a:tc>
              </a:tr>
              <a:tr h="0">
                <a:tc>
                  <a:txBody>
                    <a:bodyPr/>
                    <a:lstStyle/>
                    <a:p>
                      <a:pPr algn="r"/>
                      <a:r>
                        <a:rPr lang="en-US" sz="2400" dirty="0" smtClean="0">
                          <a:latin typeface="Nexa"/>
                          <a:cs typeface="Nexa"/>
                        </a:rPr>
                        <a:t>Process 1</a:t>
                      </a:r>
                    </a:p>
                  </a:txBody>
                  <a:tcPr anchor="ctr">
                    <a:lnR w="57150" cap="flat" cmpd="sng" algn="ctr">
                      <a:solidFill>
                        <a:scrgbClr r="0" g="0" b="0"/>
                      </a:solidFill>
                      <a:prstDash val="solid"/>
                      <a:round/>
                      <a:headEnd type="none" w="med" len="med"/>
                      <a:tailEnd type="none" w="med" len="med"/>
                    </a:lnR>
                  </a:tcPr>
                </a:tc>
                <a:tc>
                  <a:txBody>
                    <a:bodyPr/>
                    <a:lstStyle/>
                    <a:p>
                      <a:pPr algn="ctr"/>
                      <a:endParaRPr lang="en-US" sz="2400" dirty="0">
                        <a:latin typeface="Roboto Light"/>
                        <a:cs typeface="Roboto Light"/>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c>
                  <a:txBody>
                    <a:bodyPr/>
                    <a:lstStyle/>
                    <a:p>
                      <a:pPr algn="ctr"/>
                      <a:endParaRPr lang="en-US" sz="3600" dirty="0">
                        <a:solidFill>
                          <a:srgbClr val="FF9F1B"/>
                        </a:solidFill>
                        <a:latin typeface="Pe-icon-7-stroke"/>
                        <a:cs typeface="Pe-icon-7-stroke"/>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r>
              <a:tr h="0">
                <a:tc>
                  <a:txBody>
                    <a:bodyPr/>
                    <a:lstStyle/>
                    <a:p>
                      <a:pPr algn="r"/>
                      <a:r>
                        <a:rPr lang="en-US" sz="2400" dirty="0" smtClean="0">
                          <a:latin typeface="Nexa"/>
                          <a:cs typeface="Nexa"/>
                        </a:rPr>
                        <a:t>2</a:t>
                      </a:r>
                    </a:p>
                  </a:txBody>
                  <a:tcPr anchor="ctr">
                    <a:lnR w="57150" cap="flat" cmpd="sng" algn="ctr">
                      <a:solidFill>
                        <a:scrgbClr r="0" g="0" b="0"/>
                      </a:solidFill>
                      <a:prstDash val="solid"/>
                      <a:round/>
                      <a:headEnd type="none" w="med" len="med"/>
                      <a:tailEnd type="none" w="med" len="med"/>
                    </a:lnR>
                  </a:tcPr>
                </a:tc>
                <a:tc>
                  <a:txBody>
                    <a:bodyPr/>
                    <a:lstStyle/>
                    <a:p>
                      <a:pPr algn="ctr"/>
                      <a:endParaRPr lang="en-US" sz="2400" dirty="0">
                        <a:solidFill>
                          <a:srgbClr val="0082FF"/>
                        </a:solidFill>
                        <a:latin typeface="Roboto Light"/>
                        <a:cs typeface="Roboto Light"/>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c>
                  <a:txBody>
                    <a:bodyPr/>
                    <a:lstStyle/>
                    <a:p>
                      <a:pPr algn="ctr"/>
                      <a:endParaRPr lang="en-US" sz="3600" dirty="0">
                        <a:solidFill>
                          <a:srgbClr val="FF9F1B"/>
                        </a:solidFill>
                        <a:latin typeface="Pe-icon-7-stroke"/>
                        <a:cs typeface="Pe-icon-7-stroke"/>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r>
              <a:tr h="0">
                <a:tc>
                  <a:txBody>
                    <a:bodyPr/>
                    <a:lstStyle/>
                    <a:p>
                      <a:pPr algn="r"/>
                      <a:r>
                        <a:rPr lang="en-US" sz="2400" dirty="0" smtClean="0">
                          <a:latin typeface="Nexa"/>
                          <a:cs typeface="Nexa"/>
                        </a:rPr>
                        <a:t>3</a:t>
                      </a:r>
                    </a:p>
                  </a:txBody>
                  <a:tcPr anchor="ctr">
                    <a:lnR w="57150" cap="flat" cmpd="sng" algn="ctr">
                      <a:solidFill>
                        <a:scrgbClr r="0" g="0" b="0"/>
                      </a:solidFill>
                      <a:prstDash val="solid"/>
                      <a:round/>
                      <a:headEnd type="none" w="med" len="med"/>
                      <a:tailEnd type="none" w="med" len="med"/>
                    </a:lnR>
                  </a:tcPr>
                </a:tc>
                <a:tc>
                  <a:txBody>
                    <a:bodyPr/>
                    <a:lstStyle/>
                    <a:p>
                      <a:pPr algn="ctr"/>
                      <a:endParaRPr lang="en-US" sz="2400" dirty="0">
                        <a:solidFill>
                          <a:srgbClr val="0082FF"/>
                        </a:solidFill>
                        <a:latin typeface="Roboto Light"/>
                        <a:cs typeface="Roboto Light"/>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c>
                  <a:txBody>
                    <a:bodyPr/>
                    <a:lstStyle/>
                    <a:p>
                      <a:pPr algn="ctr"/>
                      <a:endParaRPr lang="en-US" sz="3600" dirty="0">
                        <a:solidFill>
                          <a:srgbClr val="FF9F1B"/>
                        </a:solidFill>
                        <a:latin typeface="Pe-icon-7-stroke"/>
                        <a:cs typeface="Pe-icon-7-stroke"/>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r>
              <a:tr h="0">
                <a:tc>
                  <a:txBody>
                    <a:bodyPr/>
                    <a:lstStyle/>
                    <a:p>
                      <a:pPr algn="r"/>
                      <a:r>
                        <a:rPr lang="en-US" sz="2400" dirty="0" smtClean="0">
                          <a:latin typeface="Nexa"/>
                          <a:cs typeface="Nexa"/>
                        </a:rPr>
                        <a:t>4</a:t>
                      </a:r>
                    </a:p>
                  </a:txBody>
                  <a:tcPr anchor="ctr">
                    <a:lnR w="57150" cap="flat" cmpd="sng" algn="ctr">
                      <a:solidFill>
                        <a:scrgbClr r="0" g="0" b="0"/>
                      </a:solidFill>
                      <a:prstDash val="solid"/>
                      <a:round/>
                      <a:headEnd type="none" w="med" len="med"/>
                      <a:tailEnd type="none" w="med" len="med"/>
                    </a:lnR>
                  </a:tcPr>
                </a:tc>
                <a:tc>
                  <a:txBody>
                    <a:bodyPr/>
                    <a:lstStyle/>
                    <a:p>
                      <a:pPr algn="ctr"/>
                      <a:endParaRPr lang="en-US" sz="2400" dirty="0">
                        <a:solidFill>
                          <a:srgbClr val="0082FF"/>
                        </a:solidFill>
                        <a:latin typeface="Roboto Light"/>
                        <a:cs typeface="Roboto Light"/>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9F1B"/>
                    </a:solidFill>
                  </a:tcPr>
                </a:tc>
                <a:tc>
                  <a:txBody>
                    <a:bodyPr/>
                    <a:lstStyle/>
                    <a:p>
                      <a:pPr algn="ctr"/>
                      <a:endParaRPr lang="en-US" sz="3600" dirty="0">
                        <a:solidFill>
                          <a:srgbClr val="FF9F1B"/>
                        </a:solidFill>
                        <a:latin typeface="Pe-icon-7-stroke"/>
                        <a:cs typeface="Pe-icon-7-stroke"/>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82FF"/>
                    </a:solidFill>
                  </a:tcPr>
                </a:tc>
              </a:tr>
              <a:tr h="550484">
                <a:tc>
                  <a:txBody>
                    <a:bodyPr/>
                    <a:lstStyle/>
                    <a:p>
                      <a:pPr algn="r"/>
                      <a:r>
                        <a:rPr lang="en-US" sz="2400" dirty="0" smtClean="0">
                          <a:latin typeface="Nexa"/>
                          <a:cs typeface="Nexa"/>
                        </a:rPr>
                        <a:t>5</a:t>
                      </a:r>
                    </a:p>
                  </a:txBody>
                  <a:tcPr anchor="ctr">
                    <a:lnR w="57150" cap="flat" cmpd="sng" algn="ctr">
                      <a:solidFill>
                        <a:scrgbClr r="0" g="0" b="0"/>
                      </a:solidFill>
                      <a:prstDash val="solid"/>
                      <a:round/>
                      <a:headEnd type="none" w="med" len="med"/>
                      <a:tailEnd type="none" w="med" len="med"/>
                    </a:lnR>
                  </a:tcPr>
                </a:tc>
                <a:tc>
                  <a:txBody>
                    <a:bodyPr/>
                    <a:lstStyle/>
                    <a:p>
                      <a:pPr algn="ctr"/>
                      <a:endParaRPr lang="en-US" sz="2400" dirty="0">
                        <a:solidFill>
                          <a:srgbClr val="0082FF"/>
                        </a:solidFill>
                        <a:latin typeface="Roboto Light"/>
                        <a:cs typeface="Roboto Light"/>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rgbClr val="91927C">
                        <a:alpha val="30000"/>
                      </a:srgbClr>
                    </a:solidFill>
                  </a:tcPr>
                </a:tc>
                <a:tc>
                  <a:txBody>
                    <a:bodyPr/>
                    <a:lstStyle/>
                    <a:p>
                      <a:pPr algn="ctr"/>
                      <a:endParaRPr lang="en-US" sz="3600" dirty="0">
                        <a:solidFill>
                          <a:srgbClr val="FF9F1B"/>
                        </a:solidFill>
                        <a:latin typeface="Pe-icon-7-stroke"/>
                        <a:cs typeface="Pe-icon-7-stroke"/>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rgbClr val="91927C">
                        <a:alpha val="30000"/>
                      </a:srgbClr>
                    </a:solidFill>
                  </a:tcPr>
                </a:tc>
              </a:tr>
            </a:tbl>
          </a:graphicData>
        </a:graphic>
      </p:graphicFrame>
      <p:sp>
        <p:nvSpPr>
          <p:cNvPr id="8" name="TextBox 7"/>
          <p:cNvSpPr txBox="1"/>
          <p:nvPr/>
        </p:nvSpPr>
        <p:spPr>
          <a:xfrm>
            <a:off x="2824917" y="352044"/>
            <a:ext cx="6529479" cy="707886"/>
          </a:xfrm>
          <a:prstGeom prst="rect">
            <a:avLst/>
          </a:prstGeom>
          <a:noFill/>
        </p:spPr>
        <p:txBody>
          <a:bodyPr wrap="none" rtlCol="0">
            <a:spAutoFit/>
          </a:bodyPr>
          <a:lstStyle/>
          <a:p>
            <a:pPr algn="ctr"/>
            <a:r>
              <a:rPr lang="en-US" sz="4000" dirty="0" smtClean="0">
                <a:solidFill>
                  <a:srgbClr val="8447AD"/>
                </a:solidFill>
                <a:latin typeface="Nexa Bold" charset="0"/>
                <a:ea typeface="Nexa Bold" charset="0"/>
                <a:cs typeface="Nexa Bold" charset="0"/>
              </a:rPr>
              <a:t>CONJUNCTION</a:t>
            </a:r>
            <a:r>
              <a:rPr lang="en-US" sz="4000" dirty="0" smtClean="0">
                <a:solidFill>
                  <a:srgbClr val="0082FF"/>
                </a:solidFill>
                <a:latin typeface="Nexa Bold" charset="0"/>
                <a:ea typeface="Nexa Bold" charset="0"/>
                <a:cs typeface="Nexa Bold" charset="0"/>
              </a:rPr>
              <a:t> </a:t>
            </a:r>
            <a:r>
              <a:rPr lang="en-US" sz="4000" dirty="0" smtClean="0">
                <a:latin typeface="Nexa Bold" charset="0"/>
                <a:ea typeface="Nexa Bold" charset="0"/>
                <a:cs typeface="Nexa Bold" charset="0"/>
              </a:rPr>
              <a:t>DESIGNS</a:t>
            </a:r>
          </a:p>
        </p:txBody>
      </p:sp>
      <p:graphicFrame>
        <p:nvGraphicFramePr>
          <p:cNvPr id="10" name="Table 9"/>
          <p:cNvGraphicFramePr>
            <a:graphicFrameLocks noGrp="1"/>
          </p:cNvGraphicFramePr>
          <p:nvPr>
            <p:extLst>
              <p:ext uri="{D42A27DB-BD31-4B8C-83A1-F6EECF244321}">
                <p14:modId xmlns:p14="http://schemas.microsoft.com/office/powerpoint/2010/main" val="1279973331"/>
              </p:ext>
            </p:extLst>
          </p:nvPr>
        </p:nvGraphicFramePr>
        <p:xfrm>
          <a:off x="5556250" y="1240625"/>
          <a:ext cx="6374555" cy="4572000"/>
        </p:xfrm>
        <a:graphic>
          <a:graphicData uri="http://schemas.openxmlformats.org/drawingml/2006/table">
            <a:tbl>
              <a:tblPr firstRow="1" bandRow="1">
                <a:tableStyleId>{2D5ABB26-0587-4C30-8999-92F81FD0307C}</a:tableStyleId>
              </a:tblPr>
              <a:tblGrid>
                <a:gridCol w="1549231"/>
                <a:gridCol w="1206331"/>
                <a:gridCol w="1206331"/>
                <a:gridCol w="1206331"/>
                <a:gridCol w="1206331"/>
              </a:tblGrid>
              <a:tr h="118275">
                <a:tc gridSpan="5">
                  <a:txBody>
                    <a:bodyPr/>
                    <a:lstStyle/>
                    <a:p>
                      <a:pPr algn="ctr"/>
                      <a:r>
                        <a:rPr lang="en-US" sz="2400" b="1" dirty="0" smtClean="0">
                          <a:latin typeface="Nexa"/>
                          <a:cs typeface="Nexa"/>
                        </a:rPr>
                        <a:t>Cognitive Conjunction</a:t>
                      </a:r>
                      <a:endParaRPr lang="en-US" sz="2400" b="1" dirty="0">
                        <a:latin typeface="Nexa"/>
                        <a:cs typeface="Nexa"/>
                      </a:endParaRPr>
                    </a:p>
                  </a:txBody>
                  <a:tcPr anchor="ctr"/>
                </a:tc>
                <a:tc hMerge="1">
                  <a:txBody>
                    <a:bodyPr/>
                    <a:lstStyle/>
                    <a:p>
                      <a:pPr algn="ctr"/>
                      <a:endParaRPr lang="en-US" sz="2400" dirty="0">
                        <a:latin typeface="Nexa"/>
                        <a:cs typeface="Nexa"/>
                      </a:endParaRPr>
                    </a:p>
                  </a:txBody>
                  <a:tcPr anchor="ctr">
                    <a:lnB w="57150" cap="flat" cmpd="sng" algn="ctr">
                      <a:solidFill>
                        <a:scrgbClr r="0" g="0" b="0"/>
                      </a:solidFill>
                      <a:prstDash val="solid"/>
                      <a:round/>
                      <a:headEnd type="none" w="med" len="med"/>
                      <a:tailEnd type="none" w="med" len="med"/>
                    </a:lnB>
                  </a:tcPr>
                </a:tc>
                <a:tc hMerge="1">
                  <a:txBody>
                    <a:bodyPr/>
                    <a:lstStyle/>
                    <a:p>
                      <a:pPr algn="ctr"/>
                      <a:endParaRPr lang="en-US" sz="2400" dirty="0">
                        <a:latin typeface="Nexa"/>
                        <a:cs typeface="Nexa"/>
                      </a:endParaRPr>
                    </a:p>
                  </a:txBody>
                  <a:tcPr anchor="ctr">
                    <a:lnB w="57150" cap="flat" cmpd="sng" algn="ctr">
                      <a:solidFill>
                        <a:scrgbClr r="0" g="0" b="0"/>
                      </a:solidFill>
                      <a:prstDash val="solid"/>
                      <a:round/>
                      <a:headEnd type="none" w="med" len="med"/>
                      <a:tailEnd type="none" w="med" len="med"/>
                    </a:lnB>
                  </a:tcPr>
                </a:tc>
                <a:tc hMerge="1">
                  <a:txBody>
                    <a:bodyPr/>
                    <a:lstStyle/>
                    <a:p>
                      <a:pPr algn="ctr"/>
                      <a:endParaRPr lang="en-US" sz="2400" b="1" dirty="0">
                        <a:latin typeface="Nexa"/>
                        <a:cs typeface="Nexa"/>
                      </a:endParaRPr>
                    </a:p>
                  </a:txBody>
                  <a:tcPr anchor="ctr">
                    <a:lnB>
                      <a:noFill/>
                    </a:lnB>
                  </a:tcPr>
                </a:tc>
                <a:tc hMerge="1">
                  <a:txBody>
                    <a:bodyPr/>
                    <a:lstStyle/>
                    <a:p>
                      <a:pPr algn="ctr"/>
                      <a:endParaRPr lang="en-US" sz="2400" b="1" dirty="0">
                        <a:latin typeface="Nexa"/>
                        <a:cs typeface="Nexa"/>
                      </a:endParaRPr>
                    </a:p>
                  </a:txBody>
                  <a:tcPr anchor="ctr">
                    <a:lnB>
                      <a:noFill/>
                    </a:lnB>
                  </a:tcPr>
                </a:tc>
              </a:tr>
              <a:tr h="0">
                <a:tc>
                  <a:txBody>
                    <a:bodyPr/>
                    <a:lstStyle/>
                    <a:p>
                      <a:endParaRPr lang="en-US" sz="2400" dirty="0">
                        <a:latin typeface="Roboto Light"/>
                        <a:cs typeface="Roboto Light"/>
                      </a:endParaRPr>
                    </a:p>
                  </a:txBody>
                  <a:tcPr anchor="ctr"/>
                </a:tc>
                <a:tc gridSpan="2">
                  <a:txBody>
                    <a:bodyPr/>
                    <a:lstStyle/>
                    <a:p>
                      <a:pPr algn="ctr"/>
                      <a:r>
                        <a:rPr lang="en-US" sz="2400" dirty="0" smtClean="0">
                          <a:latin typeface="Nexa"/>
                          <a:cs typeface="Nexa"/>
                        </a:rPr>
                        <a:t>Task Pair</a:t>
                      </a:r>
                      <a:r>
                        <a:rPr lang="en-US" sz="2400" baseline="0" dirty="0" smtClean="0">
                          <a:latin typeface="Nexa"/>
                          <a:cs typeface="Nexa"/>
                        </a:rPr>
                        <a:t> 1</a:t>
                      </a:r>
                      <a:endParaRPr lang="en-US" sz="2400" dirty="0">
                        <a:latin typeface="Nexa"/>
                        <a:cs typeface="Nexa"/>
                      </a:endParaRPr>
                    </a:p>
                  </a:txBody>
                  <a:tcPr anchor="ctr">
                    <a:lnT w="12700" cap="flat" cmpd="sng" algn="ctr">
                      <a:noFill/>
                      <a:prstDash val="solid"/>
                      <a:round/>
                      <a:headEnd type="none" w="med" len="med"/>
                      <a:tailEnd type="none" w="med" len="med"/>
                    </a:lnT>
                    <a:lnB w="57150" cap="flat" cmpd="sng" algn="ctr">
                      <a:noFill/>
                      <a:prstDash val="solid"/>
                      <a:round/>
                      <a:headEnd type="none" w="med" len="med"/>
                      <a:tailEnd type="none" w="med" len="med"/>
                    </a:lnB>
                  </a:tcPr>
                </a:tc>
                <a:tc hMerge="1">
                  <a:txBody>
                    <a:bodyPr/>
                    <a:lstStyle/>
                    <a:p>
                      <a:pPr algn="ctr"/>
                      <a:endParaRPr lang="en-US" sz="2400" dirty="0">
                        <a:latin typeface="Nexa"/>
                        <a:cs typeface="Nexa"/>
                      </a:endParaRPr>
                    </a:p>
                  </a:txBody>
                  <a:tcPr anchor="ctr">
                    <a:lnT w="12700" cap="flat" cmpd="sng" algn="ctr">
                      <a:noFill/>
                      <a:prstDash val="solid"/>
                      <a:round/>
                      <a:headEnd type="none" w="med" len="med"/>
                      <a:tailEnd type="none" w="med" len="med"/>
                    </a:lnT>
                    <a:lnB w="57150" cap="flat" cmpd="sng" algn="ctr">
                      <a:noFill/>
                      <a:prstDash val="solid"/>
                      <a:round/>
                      <a:headEnd type="none" w="med" len="med"/>
                      <a:tailEnd type="none" w="med" len="med"/>
                    </a:lnB>
                  </a:tcPr>
                </a:tc>
                <a:tc gridSpan="2">
                  <a:txBody>
                    <a:bodyPr/>
                    <a:lstStyle/>
                    <a:p>
                      <a:pPr algn="ctr"/>
                      <a:r>
                        <a:rPr lang="en-US" sz="2400" dirty="0" smtClean="0">
                          <a:latin typeface="Nexa"/>
                          <a:cs typeface="Nexa"/>
                        </a:rPr>
                        <a:t>Task Pair 2</a:t>
                      </a:r>
                      <a:endParaRPr lang="en-US" sz="2400" dirty="0">
                        <a:latin typeface="Nexa"/>
                        <a:cs typeface="Nexa"/>
                      </a:endParaRPr>
                    </a:p>
                  </a:txBody>
                  <a:tcPr anchor="ctr">
                    <a:lnT w="12700" cap="flat" cmpd="sng" algn="ctr">
                      <a:noFill/>
                      <a:prstDash val="solid"/>
                      <a:round/>
                      <a:headEnd type="none" w="med" len="med"/>
                      <a:tailEnd type="none" w="med" len="med"/>
                    </a:lnT>
                    <a:lnB w="57150" cap="flat" cmpd="sng" algn="ctr">
                      <a:noFill/>
                      <a:prstDash val="solid"/>
                      <a:round/>
                      <a:headEnd type="none" w="med" len="med"/>
                      <a:tailEnd type="none" w="med" len="med"/>
                    </a:lnB>
                  </a:tcPr>
                </a:tc>
                <a:tc hMerge="1">
                  <a:txBody>
                    <a:bodyPr/>
                    <a:lstStyle/>
                    <a:p>
                      <a:pPr algn="ctr"/>
                      <a:endParaRPr lang="en-US" sz="2400" dirty="0">
                        <a:latin typeface="Nexa"/>
                        <a:cs typeface="Nexa"/>
                      </a:endParaRPr>
                    </a:p>
                  </a:txBody>
                  <a:tcPr anchor="ctr">
                    <a:lnT w="12700" cap="flat" cmpd="sng" algn="ctr">
                      <a:noFill/>
                      <a:prstDash val="solid"/>
                      <a:round/>
                      <a:headEnd type="none" w="med" len="med"/>
                      <a:tailEnd type="none" w="med" len="med"/>
                    </a:lnT>
                    <a:lnB w="57150" cap="flat" cmpd="sng" algn="ctr">
                      <a:noFill/>
                      <a:prstDash val="solid"/>
                      <a:round/>
                      <a:headEnd type="none" w="med" len="med"/>
                      <a:tailEnd type="none" w="med" len="med"/>
                    </a:lnB>
                  </a:tcPr>
                </a:tc>
              </a:tr>
              <a:tr h="0">
                <a:tc>
                  <a:txBody>
                    <a:bodyPr/>
                    <a:lstStyle/>
                    <a:p>
                      <a:endParaRPr lang="en-US" sz="2400" dirty="0">
                        <a:latin typeface="Roboto Light"/>
                        <a:cs typeface="Roboto Light"/>
                      </a:endParaRPr>
                    </a:p>
                  </a:txBody>
                  <a:tcPr anchor="ctr"/>
                </a:tc>
                <a:tc>
                  <a:txBody>
                    <a:bodyPr/>
                    <a:lstStyle/>
                    <a:p>
                      <a:pPr algn="ctr"/>
                      <a:r>
                        <a:rPr lang="en-US" sz="2400" dirty="0" smtClean="0">
                          <a:latin typeface="Nexa"/>
                          <a:cs typeface="Nexa"/>
                        </a:rPr>
                        <a:t>A</a:t>
                      </a:r>
                      <a:endParaRPr lang="en-US" sz="2400" dirty="0">
                        <a:latin typeface="Nexa"/>
                        <a:cs typeface="Nexa"/>
                      </a:endParaRPr>
                    </a:p>
                  </a:txBody>
                  <a:tcPr anchor="ctr">
                    <a:lnT w="12700" cap="flat" cmpd="sng" algn="ctr">
                      <a:noFill/>
                      <a:prstDash val="solid"/>
                      <a:round/>
                      <a:headEnd type="none" w="med" len="med"/>
                      <a:tailEnd type="none" w="med" len="med"/>
                    </a:lnT>
                    <a:lnB w="57150" cap="flat" cmpd="sng" algn="ctr">
                      <a:solidFill>
                        <a:scrgbClr r="0" g="0" b="0"/>
                      </a:solidFill>
                      <a:prstDash val="solid"/>
                      <a:round/>
                      <a:headEnd type="none" w="med" len="med"/>
                      <a:tailEnd type="none" w="med" len="med"/>
                    </a:lnB>
                  </a:tcPr>
                </a:tc>
                <a:tc>
                  <a:txBody>
                    <a:bodyPr/>
                    <a:lstStyle/>
                    <a:p>
                      <a:pPr algn="ctr"/>
                      <a:r>
                        <a:rPr lang="en-US" sz="2400" dirty="0" smtClean="0">
                          <a:latin typeface="Nexa"/>
                          <a:cs typeface="Nexa"/>
                        </a:rPr>
                        <a:t>B</a:t>
                      </a:r>
                      <a:endParaRPr lang="en-US" sz="2400" dirty="0">
                        <a:latin typeface="Nexa"/>
                        <a:cs typeface="Nexa"/>
                      </a:endParaRPr>
                    </a:p>
                  </a:txBody>
                  <a:tcPr anchor="ctr">
                    <a:lnT w="12700" cap="flat" cmpd="sng" algn="ctr">
                      <a:noFill/>
                      <a:prstDash val="solid"/>
                      <a:round/>
                      <a:headEnd type="none" w="med" len="med"/>
                      <a:tailEnd type="none" w="med" len="med"/>
                    </a:lnT>
                    <a:lnB w="57150" cap="flat" cmpd="sng" algn="ctr">
                      <a:solidFill>
                        <a:scrgbClr r="0" g="0" b="0"/>
                      </a:solidFill>
                      <a:prstDash val="solid"/>
                      <a:round/>
                      <a:headEnd type="none" w="med" len="med"/>
                      <a:tailEnd type="none" w="med" len="med"/>
                    </a:lnB>
                  </a:tcPr>
                </a:tc>
                <a:tc>
                  <a:txBody>
                    <a:bodyPr/>
                    <a:lstStyle/>
                    <a:p>
                      <a:pPr algn="ctr"/>
                      <a:r>
                        <a:rPr lang="en-US" sz="2400" dirty="0" smtClean="0">
                          <a:latin typeface="Nexa"/>
                          <a:cs typeface="Nexa"/>
                        </a:rPr>
                        <a:t>A</a:t>
                      </a:r>
                      <a:endParaRPr lang="en-US" sz="2400" dirty="0">
                        <a:latin typeface="Nexa"/>
                        <a:cs typeface="Nexa"/>
                      </a:endParaRPr>
                    </a:p>
                  </a:txBody>
                  <a:tcPr anchor="ctr">
                    <a:lnT w="12700" cap="flat" cmpd="sng" algn="ctr">
                      <a:noFill/>
                      <a:prstDash val="solid"/>
                      <a:round/>
                      <a:headEnd type="none" w="med" len="med"/>
                      <a:tailEnd type="none" w="med" len="med"/>
                    </a:lnT>
                    <a:lnB w="57150" cap="flat" cmpd="sng" algn="ctr">
                      <a:solidFill>
                        <a:scrgbClr r="0" g="0" b="0"/>
                      </a:solidFill>
                      <a:prstDash val="solid"/>
                      <a:round/>
                      <a:headEnd type="none" w="med" len="med"/>
                      <a:tailEnd type="none" w="med" len="med"/>
                    </a:lnB>
                  </a:tcPr>
                </a:tc>
                <a:tc>
                  <a:txBody>
                    <a:bodyPr/>
                    <a:lstStyle/>
                    <a:p>
                      <a:pPr algn="ctr"/>
                      <a:r>
                        <a:rPr lang="en-US" sz="2400" dirty="0" smtClean="0">
                          <a:latin typeface="Nexa"/>
                          <a:cs typeface="Nexa"/>
                        </a:rPr>
                        <a:t>B</a:t>
                      </a:r>
                      <a:endParaRPr lang="en-US" sz="2400" dirty="0">
                        <a:latin typeface="Nexa"/>
                        <a:cs typeface="Nexa"/>
                      </a:endParaRPr>
                    </a:p>
                  </a:txBody>
                  <a:tcPr anchor="ctr">
                    <a:lnT w="12700" cap="flat" cmpd="sng" algn="ctr">
                      <a:noFill/>
                      <a:prstDash val="solid"/>
                      <a:round/>
                      <a:headEnd type="none" w="med" len="med"/>
                      <a:tailEnd type="none" w="med" len="med"/>
                    </a:lnT>
                    <a:lnB w="57150" cap="flat" cmpd="sng" algn="ctr">
                      <a:solidFill>
                        <a:scrgbClr r="0" g="0" b="0"/>
                      </a:solidFill>
                      <a:prstDash val="solid"/>
                      <a:round/>
                      <a:headEnd type="none" w="med" len="med"/>
                      <a:tailEnd type="none" w="med" len="med"/>
                    </a:lnB>
                  </a:tcPr>
                </a:tc>
              </a:tr>
              <a:tr h="0">
                <a:tc>
                  <a:txBody>
                    <a:bodyPr/>
                    <a:lstStyle/>
                    <a:p>
                      <a:pPr algn="r"/>
                      <a:r>
                        <a:rPr lang="en-US" sz="2400" dirty="0" smtClean="0">
                          <a:latin typeface="Nexa"/>
                          <a:cs typeface="Nexa"/>
                        </a:rPr>
                        <a:t>Process 1</a:t>
                      </a:r>
                    </a:p>
                  </a:txBody>
                  <a:tcPr anchor="ctr">
                    <a:lnR w="57150" cap="flat" cmpd="sng" algn="ctr">
                      <a:solidFill>
                        <a:scrgbClr r="0" g="0" b="0"/>
                      </a:solidFill>
                      <a:prstDash val="solid"/>
                      <a:round/>
                      <a:headEnd type="none" w="med" len="med"/>
                      <a:tailEnd type="none" w="med" len="med"/>
                    </a:lnR>
                  </a:tcPr>
                </a:tc>
                <a:tc>
                  <a:txBody>
                    <a:bodyPr/>
                    <a:lstStyle/>
                    <a:p>
                      <a:endParaRPr lang="en-US" dirty="0"/>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c>
                  <a:txBody>
                    <a:bodyPr/>
                    <a:lstStyle/>
                    <a:p>
                      <a:endParaRPr lang="en-US" dirty="0"/>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c>
                  <a:txBody>
                    <a:bodyPr/>
                    <a:lstStyle/>
                    <a:p>
                      <a:pPr algn="ctr"/>
                      <a:endParaRPr lang="en-US" sz="2400" dirty="0">
                        <a:latin typeface="Roboto Light"/>
                        <a:cs typeface="Roboto Light"/>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c>
                  <a:txBody>
                    <a:bodyPr/>
                    <a:lstStyle/>
                    <a:p>
                      <a:pPr algn="ctr"/>
                      <a:endParaRPr lang="en-US" sz="3600" dirty="0">
                        <a:solidFill>
                          <a:srgbClr val="FF9F1B"/>
                        </a:solidFill>
                        <a:latin typeface="Pe-icon-7-stroke"/>
                        <a:cs typeface="Pe-icon-7-stroke"/>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r>
              <a:tr h="0">
                <a:tc>
                  <a:txBody>
                    <a:bodyPr/>
                    <a:lstStyle/>
                    <a:p>
                      <a:pPr algn="r"/>
                      <a:r>
                        <a:rPr lang="en-US" sz="2400" dirty="0" smtClean="0">
                          <a:latin typeface="Nexa"/>
                          <a:cs typeface="Nexa"/>
                        </a:rPr>
                        <a:t>2</a:t>
                      </a:r>
                    </a:p>
                  </a:txBody>
                  <a:tcPr anchor="ctr">
                    <a:lnR w="57150" cap="flat" cmpd="sng" algn="ctr">
                      <a:solidFill>
                        <a:scrgbClr r="0" g="0" b="0"/>
                      </a:solidFill>
                      <a:prstDash val="solid"/>
                      <a:round/>
                      <a:headEnd type="none" w="med" len="med"/>
                      <a:tailEnd type="none" w="med" len="med"/>
                    </a:lnR>
                  </a:tcPr>
                </a:tc>
                <a:tc>
                  <a:txBody>
                    <a:bodyPr/>
                    <a:lstStyle/>
                    <a:p>
                      <a:pPr algn="ctr"/>
                      <a:endParaRPr lang="en-US" sz="2400" dirty="0">
                        <a:solidFill>
                          <a:srgbClr val="0082FF"/>
                        </a:solidFill>
                        <a:latin typeface="Roboto Light"/>
                        <a:cs typeface="Roboto Light"/>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c>
                  <a:txBody>
                    <a:bodyPr/>
                    <a:lstStyle/>
                    <a:p>
                      <a:pPr algn="ctr"/>
                      <a:endParaRPr lang="en-US" sz="3600" dirty="0">
                        <a:solidFill>
                          <a:srgbClr val="FF9F1B"/>
                        </a:solidFill>
                        <a:latin typeface="Pe-icon-7-stroke"/>
                        <a:cs typeface="Pe-icon-7-stroke"/>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c>
                  <a:txBody>
                    <a:bodyPr/>
                    <a:lstStyle/>
                    <a:p>
                      <a:pPr algn="ctr"/>
                      <a:endParaRPr lang="en-US" sz="3600" dirty="0">
                        <a:solidFill>
                          <a:srgbClr val="FF9F1B"/>
                        </a:solidFill>
                        <a:latin typeface="Pe-icon-7-stroke"/>
                        <a:cs typeface="Pe-icon-7-stroke"/>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c>
                  <a:txBody>
                    <a:bodyPr/>
                    <a:lstStyle/>
                    <a:p>
                      <a:pPr algn="ctr"/>
                      <a:endParaRPr lang="en-US" sz="3600" dirty="0">
                        <a:solidFill>
                          <a:srgbClr val="FF9F1B"/>
                        </a:solidFill>
                        <a:latin typeface="Pe-icon-7-stroke"/>
                        <a:cs typeface="Pe-icon-7-stroke"/>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r>
              <a:tr h="0">
                <a:tc>
                  <a:txBody>
                    <a:bodyPr/>
                    <a:lstStyle/>
                    <a:p>
                      <a:pPr algn="r"/>
                      <a:r>
                        <a:rPr lang="en-US" sz="2400" dirty="0" smtClean="0">
                          <a:latin typeface="Nexa"/>
                          <a:cs typeface="Nexa"/>
                        </a:rPr>
                        <a:t>3</a:t>
                      </a:r>
                    </a:p>
                  </a:txBody>
                  <a:tcPr anchor="ctr">
                    <a:lnR w="57150" cap="flat" cmpd="sng" algn="ctr">
                      <a:solidFill>
                        <a:scrgbClr r="0" g="0" b="0"/>
                      </a:solidFill>
                      <a:prstDash val="solid"/>
                      <a:round/>
                      <a:headEnd type="none" w="med" len="med"/>
                      <a:tailEnd type="none" w="med" len="med"/>
                    </a:lnR>
                  </a:tcPr>
                </a:tc>
                <a:tc>
                  <a:txBody>
                    <a:bodyPr/>
                    <a:lstStyle/>
                    <a:p>
                      <a:pPr algn="ctr"/>
                      <a:endParaRPr lang="en-US" sz="2400" dirty="0">
                        <a:solidFill>
                          <a:srgbClr val="0082FF"/>
                        </a:solidFill>
                        <a:latin typeface="Roboto Light"/>
                        <a:cs typeface="Roboto Light"/>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c>
                  <a:txBody>
                    <a:bodyPr/>
                    <a:lstStyle/>
                    <a:p>
                      <a:pPr algn="ctr"/>
                      <a:endParaRPr lang="en-US" sz="3600" dirty="0">
                        <a:solidFill>
                          <a:srgbClr val="FF9F1B"/>
                        </a:solidFill>
                        <a:latin typeface="Pe-icon-7-stroke"/>
                        <a:cs typeface="Pe-icon-7-stroke"/>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c>
                  <a:txBody>
                    <a:bodyPr/>
                    <a:lstStyle/>
                    <a:p>
                      <a:pPr algn="ctr"/>
                      <a:endParaRPr lang="en-US" sz="3600" dirty="0">
                        <a:solidFill>
                          <a:srgbClr val="FF9F1B"/>
                        </a:solidFill>
                        <a:latin typeface="Pe-icon-7-stroke"/>
                        <a:cs typeface="Pe-icon-7-stroke"/>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c>
                  <a:txBody>
                    <a:bodyPr/>
                    <a:lstStyle/>
                    <a:p>
                      <a:pPr algn="ctr"/>
                      <a:endParaRPr lang="en-US" sz="3600" dirty="0">
                        <a:solidFill>
                          <a:srgbClr val="FF9F1B"/>
                        </a:solidFill>
                        <a:latin typeface="Pe-icon-7-stroke"/>
                        <a:cs typeface="Pe-icon-7-stroke"/>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1927C">
                        <a:alpha val="30000"/>
                      </a:srgbClr>
                    </a:solidFill>
                  </a:tcPr>
                </a:tc>
              </a:tr>
              <a:tr h="0">
                <a:tc>
                  <a:txBody>
                    <a:bodyPr/>
                    <a:lstStyle/>
                    <a:p>
                      <a:pPr algn="r"/>
                      <a:r>
                        <a:rPr lang="en-US" sz="2400" dirty="0" smtClean="0">
                          <a:latin typeface="Nexa"/>
                          <a:cs typeface="Nexa"/>
                        </a:rPr>
                        <a:t>4</a:t>
                      </a:r>
                    </a:p>
                  </a:txBody>
                  <a:tcPr anchor="ctr">
                    <a:lnR w="57150" cap="flat" cmpd="sng" algn="ctr">
                      <a:solidFill>
                        <a:scrgbClr r="0" g="0" b="0"/>
                      </a:solidFill>
                      <a:prstDash val="solid"/>
                      <a:round/>
                      <a:headEnd type="none" w="med" len="med"/>
                      <a:tailEnd type="none" w="med" len="med"/>
                    </a:lnR>
                  </a:tcPr>
                </a:tc>
                <a:tc>
                  <a:txBody>
                    <a:bodyPr/>
                    <a:lstStyle/>
                    <a:p>
                      <a:pPr algn="ctr"/>
                      <a:endParaRPr lang="en-US" sz="2400" dirty="0">
                        <a:solidFill>
                          <a:srgbClr val="0082FF"/>
                        </a:solidFill>
                        <a:latin typeface="Roboto Light"/>
                        <a:cs typeface="Roboto Light"/>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9F1B"/>
                    </a:solidFill>
                  </a:tcPr>
                </a:tc>
                <a:tc>
                  <a:txBody>
                    <a:bodyPr/>
                    <a:lstStyle/>
                    <a:p>
                      <a:pPr algn="ctr"/>
                      <a:endParaRPr lang="en-US" sz="3600" dirty="0">
                        <a:solidFill>
                          <a:srgbClr val="FF9F1B"/>
                        </a:solidFill>
                        <a:latin typeface="Pe-icon-7-stroke"/>
                        <a:cs typeface="Pe-icon-7-stroke"/>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82FF"/>
                    </a:solidFill>
                  </a:tcPr>
                </a:tc>
                <a:tc>
                  <a:txBody>
                    <a:bodyPr/>
                    <a:lstStyle/>
                    <a:p>
                      <a:pPr algn="ctr"/>
                      <a:endParaRPr lang="en-US" sz="3600" dirty="0">
                        <a:solidFill>
                          <a:srgbClr val="FF9F1B"/>
                        </a:solidFill>
                        <a:latin typeface="Pe-icon-7-stroke"/>
                        <a:cs typeface="Pe-icon-7-stroke"/>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70AD47"/>
                    </a:solidFill>
                  </a:tcPr>
                </a:tc>
                <a:tc>
                  <a:txBody>
                    <a:bodyPr/>
                    <a:lstStyle/>
                    <a:p>
                      <a:pPr algn="ctr"/>
                      <a:endParaRPr lang="en-US" sz="3600" dirty="0">
                        <a:solidFill>
                          <a:srgbClr val="FF9F1B"/>
                        </a:solidFill>
                        <a:latin typeface="Pe-icon-7-stroke"/>
                        <a:cs typeface="Pe-icon-7-stroke"/>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447AD"/>
                    </a:solidFill>
                  </a:tcPr>
                </a:tc>
              </a:tr>
              <a:tr h="550484">
                <a:tc>
                  <a:txBody>
                    <a:bodyPr/>
                    <a:lstStyle/>
                    <a:p>
                      <a:pPr algn="r"/>
                      <a:r>
                        <a:rPr lang="en-US" sz="2400" dirty="0" smtClean="0">
                          <a:latin typeface="Nexa"/>
                          <a:cs typeface="Nexa"/>
                        </a:rPr>
                        <a:t>5</a:t>
                      </a:r>
                    </a:p>
                  </a:txBody>
                  <a:tcPr anchor="ctr">
                    <a:lnR w="57150" cap="flat" cmpd="sng" algn="ctr">
                      <a:solidFill>
                        <a:scrgbClr r="0" g="0" b="0"/>
                      </a:solidFill>
                      <a:prstDash val="solid"/>
                      <a:round/>
                      <a:headEnd type="none" w="med" len="med"/>
                      <a:tailEnd type="none" w="med" len="med"/>
                    </a:lnR>
                  </a:tcPr>
                </a:tc>
                <a:tc>
                  <a:txBody>
                    <a:bodyPr/>
                    <a:lstStyle/>
                    <a:p>
                      <a:pPr algn="ctr"/>
                      <a:endParaRPr lang="en-US" sz="2400" dirty="0">
                        <a:solidFill>
                          <a:srgbClr val="0082FF"/>
                        </a:solidFill>
                        <a:latin typeface="Roboto Light"/>
                        <a:cs typeface="Roboto Light"/>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rgbClr val="91927C">
                        <a:alpha val="30000"/>
                      </a:srgbClr>
                    </a:solidFill>
                  </a:tcPr>
                </a:tc>
                <a:tc>
                  <a:txBody>
                    <a:bodyPr/>
                    <a:lstStyle/>
                    <a:p>
                      <a:pPr algn="ctr"/>
                      <a:endParaRPr lang="en-US" sz="3600" dirty="0">
                        <a:solidFill>
                          <a:srgbClr val="FF9F1B"/>
                        </a:solidFill>
                        <a:latin typeface="Pe-icon-7-stroke"/>
                        <a:cs typeface="Pe-icon-7-stroke"/>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rgbClr val="91927C">
                        <a:alpha val="30000"/>
                      </a:srgbClr>
                    </a:solidFill>
                  </a:tcPr>
                </a:tc>
                <a:tc>
                  <a:txBody>
                    <a:bodyPr/>
                    <a:lstStyle/>
                    <a:p>
                      <a:pPr algn="ctr"/>
                      <a:endParaRPr lang="en-US" sz="3600" dirty="0">
                        <a:solidFill>
                          <a:srgbClr val="FF9F1B"/>
                        </a:solidFill>
                        <a:latin typeface="Pe-icon-7-stroke"/>
                        <a:cs typeface="Pe-icon-7-stroke"/>
                      </a:endParaRPr>
                    </a:p>
                  </a:txBody>
                  <a:tcPr anchor="ctr">
                    <a:lnL w="5715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rgbClr val="91927C">
                        <a:alpha val="30000"/>
                      </a:srgbClr>
                    </a:solidFill>
                  </a:tcPr>
                </a:tc>
                <a:tc>
                  <a:txBody>
                    <a:bodyPr/>
                    <a:lstStyle/>
                    <a:p>
                      <a:pPr algn="ctr"/>
                      <a:endParaRPr lang="en-US" sz="3600" dirty="0">
                        <a:solidFill>
                          <a:srgbClr val="FF9F1B"/>
                        </a:solidFill>
                        <a:latin typeface="Pe-icon-7-stroke"/>
                        <a:cs typeface="Pe-icon-7-stroke"/>
                      </a:endParaRPr>
                    </a:p>
                  </a:txBody>
                  <a:tcPr anchor="ct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rgbClr val="91927C">
                        <a:alpha val="30000"/>
                      </a:srgbClr>
                    </a:solidFill>
                  </a:tcPr>
                </a:tc>
              </a:tr>
            </a:tbl>
          </a:graphicData>
        </a:graphic>
      </p:graphicFrame>
      <p:sp>
        <p:nvSpPr>
          <p:cNvPr id="11" name="TextBox 10"/>
          <p:cNvSpPr txBox="1"/>
          <p:nvPr/>
        </p:nvSpPr>
        <p:spPr>
          <a:xfrm>
            <a:off x="2044700" y="5994400"/>
            <a:ext cx="3115647" cy="830997"/>
          </a:xfrm>
          <a:prstGeom prst="rect">
            <a:avLst/>
          </a:prstGeom>
          <a:noFill/>
        </p:spPr>
        <p:txBody>
          <a:bodyPr wrap="square" rtlCol="0">
            <a:spAutoFit/>
          </a:bodyPr>
          <a:lstStyle/>
          <a:p>
            <a:pPr algn="ctr"/>
            <a:r>
              <a:rPr lang="en-US" sz="2400" dirty="0" smtClean="0">
                <a:latin typeface="Roboto Light"/>
                <a:cs typeface="Roboto Light"/>
              </a:rPr>
              <a:t>Activation vs. baseline</a:t>
            </a:r>
            <a:endParaRPr lang="en-US" sz="2400" dirty="0">
              <a:latin typeface="Roboto Light"/>
              <a:cs typeface="Roboto Light"/>
            </a:endParaRPr>
          </a:p>
        </p:txBody>
      </p:sp>
      <p:sp>
        <p:nvSpPr>
          <p:cNvPr id="12" name="TextBox 11"/>
          <p:cNvSpPr txBox="1"/>
          <p:nvPr/>
        </p:nvSpPr>
        <p:spPr>
          <a:xfrm>
            <a:off x="7103524" y="5994400"/>
            <a:ext cx="4827282" cy="830997"/>
          </a:xfrm>
          <a:prstGeom prst="rect">
            <a:avLst/>
          </a:prstGeom>
          <a:noFill/>
        </p:spPr>
        <p:txBody>
          <a:bodyPr wrap="square" rtlCol="0">
            <a:spAutoFit/>
          </a:bodyPr>
          <a:lstStyle/>
          <a:p>
            <a:pPr algn="ctr"/>
            <a:r>
              <a:rPr lang="en-US" sz="2400" dirty="0" smtClean="0">
                <a:latin typeface="Roboto Light"/>
                <a:cs typeface="Roboto Light"/>
              </a:rPr>
              <a:t>Commonalities in activation vs. baseline across task pairs</a:t>
            </a:r>
            <a:endParaRPr lang="en-US" sz="2400" dirty="0">
              <a:latin typeface="Roboto Light"/>
              <a:cs typeface="Roboto Light"/>
            </a:endParaRPr>
          </a:p>
        </p:txBody>
      </p:sp>
      <p:sp>
        <p:nvSpPr>
          <p:cNvPr id="13" name="TextBox 12"/>
          <p:cNvSpPr txBox="1"/>
          <p:nvPr/>
        </p:nvSpPr>
        <p:spPr>
          <a:xfrm>
            <a:off x="127001" y="6234668"/>
            <a:ext cx="1765300" cy="461665"/>
          </a:xfrm>
          <a:prstGeom prst="rect">
            <a:avLst/>
          </a:prstGeom>
          <a:noFill/>
        </p:spPr>
        <p:txBody>
          <a:bodyPr wrap="square" rtlCol="0">
            <a:spAutoFit/>
          </a:bodyPr>
          <a:lstStyle/>
          <a:p>
            <a:r>
              <a:rPr lang="en-US" sz="1200" dirty="0" smtClean="0">
                <a:latin typeface="Roboto Light"/>
                <a:cs typeface="Roboto Light"/>
              </a:rPr>
              <a:t>Price &amp; </a:t>
            </a:r>
            <a:r>
              <a:rPr lang="en-US" sz="1200" dirty="0" err="1" smtClean="0">
                <a:latin typeface="Roboto Light"/>
                <a:cs typeface="Roboto Light"/>
              </a:rPr>
              <a:t>Friston</a:t>
            </a:r>
            <a:r>
              <a:rPr lang="en-US" sz="1200" dirty="0" smtClean="0">
                <a:latin typeface="Roboto Light"/>
                <a:cs typeface="Roboto Light"/>
              </a:rPr>
              <a:t> (1997). </a:t>
            </a:r>
            <a:r>
              <a:rPr lang="en-US" sz="1200" dirty="0" err="1" smtClean="0">
                <a:latin typeface="Roboto Light"/>
                <a:cs typeface="Roboto Light"/>
              </a:rPr>
              <a:t>Neuroimage</a:t>
            </a:r>
            <a:r>
              <a:rPr lang="en-US" sz="1200" dirty="0">
                <a:latin typeface="Roboto Light"/>
                <a:cs typeface="Roboto Light"/>
              </a:rPr>
              <a:t> </a:t>
            </a:r>
            <a:r>
              <a:rPr lang="en-US" sz="1200" dirty="0" smtClean="0">
                <a:latin typeface="Roboto Light"/>
                <a:cs typeface="Roboto Light"/>
              </a:rPr>
              <a:t>5, 261-170</a:t>
            </a:r>
            <a:endParaRPr lang="en-US" sz="1200" dirty="0">
              <a:latin typeface="Roboto Light"/>
              <a:cs typeface="Roboto Light"/>
            </a:endParaRPr>
          </a:p>
        </p:txBody>
      </p:sp>
      <p:sp>
        <p:nvSpPr>
          <p:cNvPr id="16" name="Left-Right Arrow 15"/>
          <p:cNvSpPr/>
          <p:nvPr/>
        </p:nvSpPr>
        <p:spPr>
          <a:xfrm>
            <a:off x="3225800" y="4724400"/>
            <a:ext cx="749300" cy="292100"/>
          </a:xfrm>
          <a:prstGeom prst="leftRightArrow">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Right Arrow 16"/>
          <p:cNvSpPr/>
          <p:nvPr/>
        </p:nvSpPr>
        <p:spPr>
          <a:xfrm>
            <a:off x="7950200" y="4730750"/>
            <a:ext cx="749300" cy="292100"/>
          </a:xfrm>
          <a:prstGeom prst="leftRightArrow">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eft-Right Arrow 17"/>
          <p:cNvSpPr/>
          <p:nvPr/>
        </p:nvSpPr>
        <p:spPr>
          <a:xfrm>
            <a:off x="10350500" y="4730750"/>
            <a:ext cx="749300" cy="292100"/>
          </a:xfrm>
          <a:prstGeom prst="leftRightArrow">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1050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297116" y="352044"/>
            <a:ext cx="3585083"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AN EXAMPLE</a:t>
            </a:r>
          </a:p>
        </p:txBody>
      </p:sp>
      <p:cxnSp>
        <p:nvCxnSpPr>
          <p:cNvPr id="10" name="Straight Connector 9"/>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4201" y="1397000"/>
            <a:ext cx="10929230" cy="1877437"/>
          </a:xfrm>
          <a:prstGeom prst="rect">
            <a:avLst/>
          </a:prstGeom>
          <a:noFill/>
        </p:spPr>
        <p:txBody>
          <a:bodyPr wrap="square" rtlCol="0">
            <a:spAutoFit/>
          </a:bodyPr>
          <a:lstStyle/>
          <a:p>
            <a:pPr marL="285750" indent="-285750">
              <a:spcAft>
                <a:spcPts val="1200"/>
              </a:spcAft>
              <a:buFont typeface="Arial"/>
              <a:buChar char="•"/>
            </a:pPr>
            <a:r>
              <a:rPr lang="en-US" sz="2400" dirty="0" smtClean="0">
                <a:latin typeface="Roboto Light"/>
                <a:cs typeface="Roboto Light"/>
              </a:rPr>
              <a:t>Sometimes we want to use an experiment from the psychology or EEG literature in our fMRI studies</a:t>
            </a:r>
          </a:p>
          <a:p>
            <a:pPr marL="742950" lvl="1" indent="-285750">
              <a:spcAft>
                <a:spcPts val="1200"/>
              </a:spcAft>
              <a:buFont typeface="Arial"/>
              <a:buChar char="•"/>
            </a:pPr>
            <a:r>
              <a:rPr lang="en-US" sz="2400" dirty="0" smtClean="0">
                <a:latin typeface="Roboto Light"/>
                <a:cs typeface="Roboto Light"/>
              </a:rPr>
              <a:t>This requires some changes to be made …</a:t>
            </a:r>
          </a:p>
          <a:p>
            <a:pPr marL="285750" indent="-285750">
              <a:spcAft>
                <a:spcPts val="1200"/>
              </a:spcAft>
              <a:buFont typeface="Arial"/>
              <a:buChar char="•"/>
            </a:pPr>
            <a:r>
              <a:rPr lang="en-US" sz="2400" dirty="0" smtClean="0">
                <a:latin typeface="Roboto Light"/>
                <a:cs typeface="Roboto Light"/>
              </a:rPr>
              <a:t>Example: the </a:t>
            </a:r>
            <a:r>
              <a:rPr lang="en-US" sz="2400" dirty="0" smtClean="0">
                <a:solidFill>
                  <a:srgbClr val="E72236"/>
                </a:solidFill>
                <a:latin typeface="Roboto Light"/>
                <a:cs typeface="Roboto Light"/>
              </a:rPr>
              <a:t>anti-saccade task</a:t>
            </a:r>
            <a:endParaRPr lang="en-US" sz="2400" dirty="0">
              <a:solidFill>
                <a:srgbClr val="E72236"/>
              </a:solidFill>
              <a:latin typeface="Roboto Light"/>
              <a:cs typeface="Roboto Light"/>
            </a:endParaRPr>
          </a:p>
        </p:txBody>
      </p:sp>
      <p:sp>
        <p:nvSpPr>
          <p:cNvPr id="3" name="TextBox 2"/>
          <p:cNvSpPr txBox="1"/>
          <p:nvPr/>
        </p:nvSpPr>
        <p:spPr>
          <a:xfrm>
            <a:off x="9499600" y="6400800"/>
            <a:ext cx="2480166" cy="276999"/>
          </a:xfrm>
          <a:prstGeom prst="rect">
            <a:avLst/>
          </a:prstGeom>
          <a:noFill/>
        </p:spPr>
        <p:txBody>
          <a:bodyPr wrap="none" rtlCol="0">
            <a:spAutoFit/>
          </a:bodyPr>
          <a:lstStyle/>
          <a:p>
            <a:pPr algn="r"/>
            <a:r>
              <a:rPr lang="en-US" sz="1200" dirty="0" smtClean="0">
                <a:latin typeface="Roboto Light"/>
                <a:cs typeface="Roboto Light"/>
              </a:rPr>
              <a:t>Example courtesy of Sonia Bishop </a:t>
            </a:r>
            <a:endParaRPr lang="en-US" sz="1200" dirty="0">
              <a:latin typeface="Roboto Light"/>
              <a:cs typeface="Roboto Light"/>
            </a:endParaRPr>
          </a:p>
        </p:txBody>
      </p:sp>
    </p:spTree>
    <p:extLst>
      <p:ext uri="{BB962C8B-B14F-4D97-AF65-F5344CB8AC3E}">
        <p14:creationId xmlns:p14="http://schemas.microsoft.com/office/powerpoint/2010/main" val="170230721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slide.url=[object URL]" descr="liveslidesplaceholder-1600x900.png"/>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9162621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3"/>
          <a:srcRect l="-11985" r="-11985"/>
          <a:stretch>
            <a:fillRect/>
          </a:stretch>
        </p:blipFill>
        <p:spPr>
          <a:xfrm>
            <a:off x="546100" y="3433763"/>
            <a:ext cx="5039994" cy="2834994"/>
          </a:xfrm>
        </p:spPr>
      </p:pic>
      <p:pic>
        <p:nvPicPr>
          <p:cNvPr id="8" name="Picture Placeholder 7"/>
          <p:cNvPicPr>
            <a:picLocks noGrp="1" noChangeAspect="1"/>
          </p:cNvPicPr>
          <p:nvPr>
            <p:ph type="pic" sz="quarter" idx="11"/>
          </p:nvPr>
        </p:nvPicPr>
        <p:blipFill>
          <a:blip r:embed="rId4"/>
          <a:srcRect l="-17768" r="-17768"/>
          <a:stretch>
            <a:fillRect/>
          </a:stretch>
        </p:blipFill>
        <p:spPr>
          <a:xfrm>
            <a:off x="6642100" y="3433763"/>
            <a:ext cx="5039994" cy="2834994"/>
          </a:xfrm>
        </p:spPr>
      </p:pic>
      <p:sp>
        <p:nvSpPr>
          <p:cNvPr id="9" name="TextBox 8"/>
          <p:cNvSpPr txBox="1"/>
          <p:nvPr/>
        </p:nvSpPr>
        <p:spPr>
          <a:xfrm>
            <a:off x="4297116" y="352044"/>
            <a:ext cx="3585083"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AN EXAMPLE</a:t>
            </a:r>
          </a:p>
        </p:txBody>
      </p:sp>
      <p:cxnSp>
        <p:nvCxnSpPr>
          <p:cNvPr id="10" name="Straight Connector 9"/>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4201" y="1397000"/>
            <a:ext cx="10929230" cy="1877437"/>
          </a:xfrm>
          <a:prstGeom prst="rect">
            <a:avLst/>
          </a:prstGeom>
          <a:noFill/>
        </p:spPr>
        <p:txBody>
          <a:bodyPr wrap="square" rtlCol="0">
            <a:spAutoFit/>
          </a:bodyPr>
          <a:lstStyle/>
          <a:p>
            <a:pPr marL="285750" indent="-285750">
              <a:spcAft>
                <a:spcPts val="1200"/>
              </a:spcAft>
              <a:buFont typeface="Arial"/>
              <a:buChar char="•"/>
            </a:pPr>
            <a:r>
              <a:rPr lang="en-US" sz="2400" dirty="0" smtClean="0">
                <a:latin typeface="Roboto Light"/>
                <a:cs typeface="Roboto Light"/>
              </a:rPr>
              <a:t>Sometimes we want to use an experiment from the psychology or EEG literature in our fMRI studies</a:t>
            </a:r>
          </a:p>
          <a:p>
            <a:pPr marL="742950" lvl="1" indent="-285750">
              <a:spcAft>
                <a:spcPts val="1200"/>
              </a:spcAft>
              <a:buFont typeface="Arial"/>
              <a:buChar char="•"/>
            </a:pPr>
            <a:r>
              <a:rPr lang="en-US" sz="2400" dirty="0" smtClean="0">
                <a:latin typeface="Roboto Light"/>
                <a:cs typeface="Roboto Light"/>
              </a:rPr>
              <a:t>This requires some changes to be made …</a:t>
            </a:r>
          </a:p>
          <a:p>
            <a:pPr marL="285750" indent="-285750">
              <a:spcAft>
                <a:spcPts val="1200"/>
              </a:spcAft>
              <a:buFont typeface="Arial"/>
              <a:buChar char="•"/>
            </a:pPr>
            <a:r>
              <a:rPr lang="en-US" sz="2400" dirty="0" smtClean="0">
                <a:latin typeface="Roboto Light"/>
                <a:cs typeface="Roboto Light"/>
              </a:rPr>
              <a:t>Example: the </a:t>
            </a:r>
            <a:r>
              <a:rPr lang="en-US" sz="2400" dirty="0" smtClean="0">
                <a:solidFill>
                  <a:srgbClr val="E72236"/>
                </a:solidFill>
                <a:latin typeface="Roboto Light"/>
                <a:cs typeface="Roboto Light"/>
              </a:rPr>
              <a:t>anti-saccade task</a:t>
            </a:r>
            <a:endParaRPr lang="en-US" sz="2400" dirty="0">
              <a:solidFill>
                <a:srgbClr val="E72236"/>
              </a:solidFill>
              <a:latin typeface="Roboto Light"/>
              <a:cs typeface="Roboto Light"/>
            </a:endParaRPr>
          </a:p>
        </p:txBody>
      </p:sp>
      <p:sp>
        <p:nvSpPr>
          <p:cNvPr id="12" name="Rectangle 11"/>
          <p:cNvSpPr/>
          <p:nvPr/>
        </p:nvSpPr>
        <p:spPr>
          <a:xfrm>
            <a:off x="8000554" y="6488668"/>
            <a:ext cx="3512876" cy="276999"/>
          </a:xfrm>
          <a:prstGeom prst="rect">
            <a:avLst/>
          </a:prstGeom>
        </p:spPr>
        <p:txBody>
          <a:bodyPr wrap="none">
            <a:spAutoFit/>
          </a:bodyPr>
          <a:lstStyle/>
          <a:p>
            <a:pPr algn="r"/>
            <a:r>
              <a:rPr lang="en-US" sz="1200" dirty="0" smtClean="0">
                <a:latin typeface="Roboto Light"/>
                <a:cs typeface="Roboto Light"/>
              </a:rPr>
              <a:t>Ansari &amp;  </a:t>
            </a:r>
            <a:r>
              <a:rPr lang="en-US" sz="1200" dirty="0" err="1">
                <a:latin typeface="Roboto Light"/>
                <a:cs typeface="Roboto Light"/>
              </a:rPr>
              <a:t>Derakshan</a:t>
            </a:r>
            <a:r>
              <a:rPr lang="en-US" sz="1200" dirty="0">
                <a:latin typeface="Roboto Light"/>
                <a:cs typeface="Roboto Light"/>
              </a:rPr>
              <a:t> </a:t>
            </a:r>
            <a:r>
              <a:rPr lang="en-US" sz="1200" dirty="0" smtClean="0">
                <a:latin typeface="Roboto Light"/>
                <a:cs typeface="Roboto Light"/>
              </a:rPr>
              <a:t>(2011). </a:t>
            </a:r>
            <a:r>
              <a:rPr lang="en-US" sz="1200" dirty="0" err="1">
                <a:latin typeface="Roboto Light"/>
                <a:cs typeface="Roboto Light"/>
              </a:rPr>
              <a:t>Neuropsychologia</a:t>
            </a:r>
            <a:r>
              <a:rPr lang="en-US" sz="1200" dirty="0">
                <a:latin typeface="Roboto Light"/>
                <a:cs typeface="Roboto Light"/>
              </a:rPr>
              <a:t> </a:t>
            </a:r>
            <a:r>
              <a:rPr lang="en-US" sz="1200" dirty="0" smtClean="0">
                <a:latin typeface="Roboto Light"/>
                <a:cs typeface="Roboto Light"/>
              </a:rPr>
              <a:t>49</a:t>
            </a:r>
            <a:endParaRPr lang="en-US" sz="1200" dirty="0">
              <a:latin typeface="Roboto Light"/>
              <a:cs typeface="Roboto Light"/>
            </a:endParaRPr>
          </a:p>
        </p:txBody>
      </p:sp>
    </p:spTree>
    <p:extLst>
      <p:ext uri="{BB962C8B-B14F-4D97-AF65-F5344CB8AC3E}">
        <p14:creationId xmlns:p14="http://schemas.microsoft.com/office/powerpoint/2010/main" val="8238418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297116" y="352044"/>
            <a:ext cx="3585083"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AN EXAMPLE</a:t>
            </a:r>
          </a:p>
        </p:txBody>
      </p:sp>
      <p:cxnSp>
        <p:nvCxnSpPr>
          <p:cNvPr id="10" name="Straight Connector 9"/>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4201" y="1397000"/>
            <a:ext cx="10929230" cy="1877437"/>
          </a:xfrm>
          <a:prstGeom prst="rect">
            <a:avLst/>
          </a:prstGeom>
          <a:noFill/>
        </p:spPr>
        <p:txBody>
          <a:bodyPr wrap="square" rtlCol="0">
            <a:spAutoFit/>
          </a:bodyPr>
          <a:lstStyle/>
          <a:p>
            <a:pPr marL="285750" indent="-285750">
              <a:spcAft>
                <a:spcPts val="1200"/>
              </a:spcAft>
              <a:buFont typeface="Arial"/>
              <a:buChar char="•"/>
            </a:pPr>
            <a:r>
              <a:rPr lang="en-US" sz="2400" dirty="0" smtClean="0">
                <a:latin typeface="Roboto Light"/>
                <a:cs typeface="Roboto Light"/>
              </a:rPr>
              <a:t>Sometimes we want to use an experiment from the psychology or EEG literature in our fMRI studies</a:t>
            </a:r>
          </a:p>
          <a:p>
            <a:pPr marL="742950" lvl="1" indent="-285750">
              <a:spcAft>
                <a:spcPts val="1200"/>
              </a:spcAft>
              <a:buFont typeface="Arial"/>
              <a:buChar char="•"/>
            </a:pPr>
            <a:r>
              <a:rPr lang="en-US" sz="2400" dirty="0" smtClean="0">
                <a:latin typeface="Roboto Light"/>
                <a:cs typeface="Roboto Light"/>
              </a:rPr>
              <a:t>This requires some changes to be made …</a:t>
            </a:r>
          </a:p>
          <a:p>
            <a:pPr marL="285750" indent="-285750">
              <a:spcAft>
                <a:spcPts val="1200"/>
              </a:spcAft>
              <a:buFont typeface="Arial"/>
              <a:buChar char="•"/>
            </a:pPr>
            <a:r>
              <a:rPr lang="en-US" sz="2400" dirty="0" smtClean="0">
                <a:latin typeface="Roboto Light"/>
                <a:cs typeface="Roboto Light"/>
              </a:rPr>
              <a:t>Example: the </a:t>
            </a:r>
            <a:r>
              <a:rPr lang="en-US" sz="2400" dirty="0" smtClean="0">
                <a:solidFill>
                  <a:srgbClr val="E72236"/>
                </a:solidFill>
                <a:latin typeface="Roboto Light"/>
                <a:cs typeface="Roboto Light"/>
              </a:rPr>
              <a:t>anti-saccade task</a:t>
            </a:r>
            <a:endParaRPr lang="en-US" sz="2400" dirty="0">
              <a:solidFill>
                <a:srgbClr val="E72236"/>
              </a:solidFill>
              <a:latin typeface="Roboto Light"/>
              <a:cs typeface="Roboto Light"/>
            </a:endParaRPr>
          </a:p>
        </p:txBody>
      </p:sp>
      <p:sp>
        <p:nvSpPr>
          <p:cNvPr id="12" name="Rectangle 11"/>
          <p:cNvSpPr/>
          <p:nvPr/>
        </p:nvSpPr>
        <p:spPr>
          <a:xfrm>
            <a:off x="8000554" y="6488668"/>
            <a:ext cx="3512876" cy="276999"/>
          </a:xfrm>
          <a:prstGeom prst="rect">
            <a:avLst/>
          </a:prstGeom>
        </p:spPr>
        <p:txBody>
          <a:bodyPr wrap="none">
            <a:spAutoFit/>
          </a:bodyPr>
          <a:lstStyle/>
          <a:p>
            <a:pPr algn="r"/>
            <a:r>
              <a:rPr lang="en-US" sz="1200" dirty="0" smtClean="0">
                <a:latin typeface="Roboto Light"/>
                <a:cs typeface="Roboto Light"/>
              </a:rPr>
              <a:t>Ansari &amp;  </a:t>
            </a:r>
            <a:r>
              <a:rPr lang="en-US" sz="1200" dirty="0" err="1">
                <a:latin typeface="Roboto Light"/>
                <a:cs typeface="Roboto Light"/>
              </a:rPr>
              <a:t>Derakshan</a:t>
            </a:r>
            <a:r>
              <a:rPr lang="en-US" sz="1200" dirty="0">
                <a:latin typeface="Roboto Light"/>
                <a:cs typeface="Roboto Light"/>
              </a:rPr>
              <a:t> </a:t>
            </a:r>
            <a:r>
              <a:rPr lang="en-US" sz="1200" dirty="0" smtClean="0">
                <a:latin typeface="Roboto Light"/>
                <a:cs typeface="Roboto Light"/>
              </a:rPr>
              <a:t>(2011). </a:t>
            </a:r>
            <a:r>
              <a:rPr lang="en-US" sz="1200" dirty="0" err="1">
                <a:latin typeface="Roboto Light"/>
                <a:cs typeface="Roboto Light"/>
              </a:rPr>
              <a:t>Neuropsychologia</a:t>
            </a:r>
            <a:r>
              <a:rPr lang="en-US" sz="1200" dirty="0">
                <a:latin typeface="Roboto Light"/>
                <a:cs typeface="Roboto Light"/>
              </a:rPr>
              <a:t> </a:t>
            </a:r>
            <a:r>
              <a:rPr lang="en-US" sz="1200" dirty="0" smtClean="0">
                <a:latin typeface="Roboto Light"/>
                <a:cs typeface="Roboto Light"/>
              </a:rPr>
              <a:t>49</a:t>
            </a:r>
            <a:endParaRPr lang="en-US" sz="1200" dirty="0">
              <a:latin typeface="Roboto Light"/>
              <a:cs typeface="Roboto Light"/>
            </a:endParaRPr>
          </a:p>
        </p:txBody>
      </p:sp>
      <p:pic>
        <p:nvPicPr>
          <p:cNvPr id="6" name="Picture Placeholder 5" descr="1-s2.0-S0028393211000248-gr3_lrg.jpg"/>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 t="7269" r="62665" b="45093"/>
          <a:stretch/>
        </p:blipFill>
        <p:spPr>
          <a:xfrm>
            <a:off x="1056000" y="3429000"/>
            <a:ext cx="5040000" cy="3015208"/>
          </a:xfrm>
        </p:spPr>
      </p:pic>
      <p:sp>
        <p:nvSpPr>
          <p:cNvPr id="13" name="Rectangle 12"/>
          <p:cNvSpPr/>
          <p:nvPr/>
        </p:nvSpPr>
        <p:spPr>
          <a:xfrm>
            <a:off x="7051091" y="3434120"/>
            <a:ext cx="4086809" cy="2092881"/>
          </a:xfrm>
          <a:prstGeom prst="rect">
            <a:avLst/>
          </a:prstGeom>
        </p:spPr>
        <p:txBody>
          <a:bodyPr wrap="square">
            <a:spAutoFit/>
          </a:bodyPr>
          <a:lstStyle/>
          <a:p>
            <a:pPr>
              <a:spcAft>
                <a:spcPts val="1200"/>
              </a:spcAft>
            </a:pPr>
            <a:r>
              <a:rPr lang="en-US" dirty="0" err="1">
                <a:latin typeface="Roboto Light"/>
                <a:cs typeface="Roboto Light"/>
              </a:rPr>
              <a:t>A</a:t>
            </a:r>
            <a:r>
              <a:rPr lang="en-US" dirty="0" err="1" smtClean="0">
                <a:latin typeface="Roboto Light"/>
                <a:cs typeface="Roboto Light"/>
              </a:rPr>
              <a:t>ntisaccade</a:t>
            </a:r>
            <a:r>
              <a:rPr lang="en-US" dirty="0" smtClean="0">
                <a:latin typeface="Roboto Light"/>
                <a:cs typeface="Roboto Light"/>
              </a:rPr>
              <a:t> </a:t>
            </a:r>
            <a:r>
              <a:rPr lang="en-US" dirty="0">
                <a:latin typeface="Roboto Light"/>
                <a:cs typeface="Roboto Light"/>
              </a:rPr>
              <a:t>(black)</a:t>
            </a:r>
          </a:p>
          <a:p>
            <a:pPr>
              <a:spcAft>
                <a:spcPts val="1200"/>
              </a:spcAft>
            </a:pPr>
            <a:r>
              <a:rPr lang="en-US" dirty="0" err="1">
                <a:latin typeface="Roboto Light"/>
                <a:cs typeface="Roboto Light"/>
              </a:rPr>
              <a:t>P</a:t>
            </a:r>
            <a:r>
              <a:rPr lang="en-US" dirty="0" err="1" smtClean="0">
                <a:latin typeface="Roboto Light"/>
                <a:cs typeface="Roboto Light"/>
              </a:rPr>
              <a:t>rosaccade</a:t>
            </a:r>
            <a:r>
              <a:rPr lang="en-US" dirty="0" smtClean="0">
                <a:latin typeface="Roboto Light"/>
                <a:cs typeface="Roboto Light"/>
              </a:rPr>
              <a:t> </a:t>
            </a:r>
            <a:r>
              <a:rPr lang="en-US" dirty="0">
                <a:latin typeface="Roboto Light"/>
                <a:cs typeface="Roboto Light"/>
              </a:rPr>
              <a:t>(grey)</a:t>
            </a:r>
          </a:p>
          <a:p>
            <a:pPr>
              <a:spcAft>
                <a:spcPts val="1200"/>
              </a:spcAft>
            </a:pPr>
            <a:r>
              <a:rPr lang="en-US" dirty="0">
                <a:latin typeface="Roboto Light"/>
                <a:cs typeface="Roboto Light"/>
              </a:rPr>
              <a:t>Low anxious (dotted line)</a:t>
            </a:r>
          </a:p>
          <a:p>
            <a:pPr>
              <a:spcAft>
                <a:spcPts val="1200"/>
              </a:spcAft>
            </a:pPr>
            <a:r>
              <a:rPr lang="en-US" dirty="0">
                <a:latin typeface="Roboto Light"/>
                <a:cs typeface="Roboto Light"/>
              </a:rPr>
              <a:t>H</a:t>
            </a:r>
            <a:r>
              <a:rPr lang="en-US" dirty="0" smtClean="0">
                <a:latin typeface="Roboto Light"/>
                <a:cs typeface="Roboto Light"/>
              </a:rPr>
              <a:t>igh anxious (</a:t>
            </a:r>
            <a:r>
              <a:rPr lang="en-US" dirty="0">
                <a:latin typeface="Roboto Light"/>
                <a:cs typeface="Roboto Light"/>
              </a:rPr>
              <a:t>solid line</a:t>
            </a:r>
            <a:r>
              <a:rPr lang="en-US" dirty="0" smtClean="0">
                <a:latin typeface="Roboto Light"/>
                <a:cs typeface="Roboto Light"/>
              </a:rPr>
              <a:t>)</a:t>
            </a:r>
          </a:p>
          <a:p>
            <a:pPr>
              <a:spcAft>
                <a:spcPts val="1200"/>
              </a:spcAft>
            </a:pPr>
            <a:r>
              <a:rPr lang="en-US" dirty="0" smtClean="0">
                <a:latin typeface="Roboto Light"/>
                <a:cs typeface="Roboto Light"/>
              </a:rPr>
              <a:t>50ms </a:t>
            </a:r>
            <a:r>
              <a:rPr lang="en-US" dirty="0" err="1" smtClean="0">
                <a:latin typeface="Roboto Light"/>
                <a:cs typeface="Roboto Light"/>
              </a:rPr>
              <a:t>pretarget</a:t>
            </a:r>
            <a:r>
              <a:rPr lang="en-US" dirty="0" smtClean="0">
                <a:latin typeface="Roboto Light"/>
                <a:cs typeface="Roboto Light"/>
              </a:rPr>
              <a:t> to 50 </a:t>
            </a:r>
            <a:r>
              <a:rPr lang="en-US" dirty="0" err="1" smtClean="0">
                <a:latin typeface="Roboto Light"/>
                <a:cs typeface="Roboto Light"/>
              </a:rPr>
              <a:t>ms</a:t>
            </a:r>
            <a:r>
              <a:rPr lang="en-US" dirty="0" smtClean="0">
                <a:latin typeface="Roboto Light"/>
                <a:cs typeface="Roboto Light"/>
              </a:rPr>
              <a:t> post-target</a:t>
            </a:r>
            <a:endParaRPr lang="en-US" dirty="0">
              <a:latin typeface="Roboto Light"/>
              <a:cs typeface="Roboto Light"/>
            </a:endParaRPr>
          </a:p>
        </p:txBody>
      </p:sp>
      <p:cxnSp>
        <p:nvCxnSpPr>
          <p:cNvPr id="15" name="Straight Connector 14"/>
          <p:cNvCxnSpPr/>
          <p:nvPr/>
        </p:nvCxnSpPr>
        <p:spPr>
          <a:xfrm>
            <a:off x="6295441" y="4906963"/>
            <a:ext cx="755650" cy="0"/>
          </a:xfrm>
          <a:prstGeom prst="line">
            <a:avLst/>
          </a:prstGeom>
          <a:ln w="38100" cmpd="sng">
            <a:solidFill>
              <a:srgbClr val="8447AD"/>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295441" y="4487863"/>
            <a:ext cx="755650" cy="0"/>
          </a:xfrm>
          <a:prstGeom prst="line">
            <a:avLst/>
          </a:prstGeom>
          <a:ln w="38100" cmpd="sng">
            <a:solidFill>
              <a:srgbClr val="8447AD"/>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295441" y="3662363"/>
            <a:ext cx="75565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295441" y="4068763"/>
            <a:ext cx="755650" cy="0"/>
          </a:xfrm>
          <a:prstGeom prst="line">
            <a:avLst/>
          </a:prstGeom>
          <a:ln w="38100" cmpd="sng">
            <a:solidFill>
              <a:srgbClr val="7F908D"/>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6558016" y="5165333"/>
            <a:ext cx="306700" cy="321459"/>
          </a:xfrm>
          <a:prstGeom prst="rect">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55230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297116" y="352044"/>
            <a:ext cx="3585083"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AN EXAMPLE</a:t>
            </a:r>
          </a:p>
        </p:txBody>
      </p:sp>
      <p:cxnSp>
        <p:nvCxnSpPr>
          <p:cNvPr id="10" name="Straight Connector 9"/>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4201" y="1892300"/>
            <a:ext cx="5518149" cy="3046988"/>
          </a:xfrm>
          <a:prstGeom prst="rect">
            <a:avLst/>
          </a:prstGeom>
          <a:noFill/>
        </p:spPr>
        <p:txBody>
          <a:bodyPr wrap="square" rtlCol="0">
            <a:spAutoFit/>
          </a:bodyPr>
          <a:lstStyle/>
          <a:p>
            <a:pPr marL="285750" indent="-285750">
              <a:spcAft>
                <a:spcPts val="1200"/>
              </a:spcAft>
              <a:buFont typeface="Arial"/>
              <a:buChar char="•"/>
            </a:pPr>
            <a:r>
              <a:rPr lang="en-US" sz="2400" dirty="0" smtClean="0">
                <a:latin typeface="Roboto Light"/>
                <a:cs typeface="Roboto Light"/>
              </a:rPr>
              <a:t>Example: the </a:t>
            </a:r>
            <a:r>
              <a:rPr lang="en-US" sz="2400" dirty="0" smtClean="0">
                <a:solidFill>
                  <a:srgbClr val="E72236"/>
                </a:solidFill>
                <a:latin typeface="Roboto Light"/>
                <a:cs typeface="Roboto Light"/>
              </a:rPr>
              <a:t>anti-saccade task</a:t>
            </a:r>
          </a:p>
          <a:p>
            <a:pPr marL="742950" lvl="1" indent="-285750">
              <a:spcAft>
                <a:spcPts val="1200"/>
              </a:spcAft>
              <a:buFont typeface="Arial"/>
              <a:buChar char="•"/>
            </a:pPr>
            <a:r>
              <a:rPr lang="en-US" sz="2400" dirty="0" smtClean="0">
                <a:latin typeface="Roboto Light"/>
                <a:cs typeface="Roboto Light"/>
              </a:rPr>
              <a:t>Issues converting to fMRI</a:t>
            </a:r>
          </a:p>
          <a:p>
            <a:pPr marL="1200150" lvl="2" indent="-285750">
              <a:spcAft>
                <a:spcPts val="1200"/>
              </a:spcAft>
              <a:buFont typeface="Arial"/>
              <a:buChar char="•"/>
            </a:pPr>
            <a:r>
              <a:rPr lang="en-US" sz="2400" dirty="0" smtClean="0">
                <a:latin typeface="Roboto Light"/>
                <a:cs typeface="Roboto Light"/>
              </a:rPr>
              <a:t>It </a:t>
            </a:r>
            <a:r>
              <a:rPr lang="en-US" sz="2400" dirty="0">
                <a:latin typeface="Roboto Light"/>
                <a:cs typeface="Roboto Light"/>
              </a:rPr>
              <a:t>will be hard </a:t>
            </a:r>
            <a:r>
              <a:rPr lang="en-US" sz="2400" dirty="0" smtClean="0">
                <a:latin typeface="Roboto Light"/>
                <a:cs typeface="Roboto Light"/>
              </a:rPr>
              <a:t>to separate BOLD response to preparatory activity just </a:t>
            </a:r>
            <a:r>
              <a:rPr lang="en-US" sz="2400" dirty="0">
                <a:latin typeface="Roboto Light"/>
                <a:cs typeface="Roboto Light"/>
              </a:rPr>
              <a:t>before target </a:t>
            </a:r>
            <a:r>
              <a:rPr lang="en-US" sz="2400" dirty="0" smtClean="0">
                <a:latin typeface="Roboto Light"/>
                <a:cs typeface="Roboto Light"/>
              </a:rPr>
              <a:t>from BOLD </a:t>
            </a:r>
            <a:r>
              <a:rPr lang="en-US" sz="2400" dirty="0">
                <a:latin typeface="Roboto Light"/>
                <a:cs typeface="Roboto Light"/>
              </a:rPr>
              <a:t>response </a:t>
            </a:r>
            <a:r>
              <a:rPr lang="en-US" sz="2400" dirty="0" smtClean="0">
                <a:latin typeface="Roboto Light"/>
                <a:cs typeface="Roboto Light"/>
              </a:rPr>
              <a:t>to seeing </a:t>
            </a:r>
            <a:r>
              <a:rPr lang="en-US" sz="2400" dirty="0">
                <a:latin typeface="Roboto Light"/>
                <a:cs typeface="Roboto Light"/>
              </a:rPr>
              <a:t>the oval </a:t>
            </a:r>
            <a:r>
              <a:rPr lang="en-US" sz="2400" dirty="0" smtClean="0">
                <a:latin typeface="Roboto Light"/>
                <a:cs typeface="Roboto Light"/>
              </a:rPr>
              <a:t>or</a:t>
            </a:r>
            <a:r>
              <a:rPr lang="en-US" sz="2800" dirty="0">
                <a:latin typeface="Roboto Light"/>
                <a:cs typeface="Roboto Light"/>
              </a:rPr>
              <a:t> </a:t>
            </a:r>
            <a:r>
              <a:rPr lang="en-US" sz="2400" dirty="0" smtClean="0">
                <a:latin typeface="Roboto Light"/>
                <a:cs typeface="Roboto Light"/>
              </a:rPr>
              <a:t>making </a:t>
            </a:r>
            <a:r>
              <a:rPr lang="en-US" sz="2400" dirty="0">
                <a:latin typeface="Roboto Light"/>
                <a:cs typeface="Roboto Light"/>
              </a:rPr>
              <a:t>the saccade</a:t>
            </a:r>
            <a:endParaRPr lang="en-US" sz="2800" dirty="0">
              <a:latin typeface="Roboto Light"/>
              <a:cs typeface="Roboto Light"/>
            </a:endParaRPr>
          </a:p>
        </p:txBody>
      </p:sp>
      <p:pic>
        <p:nvPicPr>
          <p:cNvPr id="8" name="Picture Placeholder 7"/>
          <p:cNvPicPr>
            <a:picLocks noGrp="1" noChangeAspect="1"/>
          </p:cNvPicPr>
          <p:nvPr>
            <p:ph type="pic" sz="quarter" idx="10"/>
          </p:nvPr>
        </p:nvPicPr>
        <p:blipFill>
          <a:blip r:embed="rId3"/>
          <a:srcRect t="-23195" b="-23195"/>
          <a:stretch>
            <a:fillRect/>
          </a:stretch>
        </p:blipFill>
        <p:spPr>
          <a:xfrm>
            <a:off x="6585692" y="1109889"/>
            <a:ext cx="5116286" cy="5755822"/>
          </a:xfrm>
        </p:spPr>
      </p:pic>
    </p:spTree>
    <p:extLst>
      <p:ext uri="{BB962C8B-B14F-4D97-AF65-F5344CB8AC3E}">
        <p14:creationId xmlns:p14="http://schemas.microsoft.com/office/powerpoint/2010/main" val="57607525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3"/>
          <a:srcRect l="-27825" r="-27825"/>
          <a:stretch>
            <a:fillRect/>
          </a:stretch>
        </p:blipFill>
        <p:spPr>
          <a:xfrm>
            <a:off x="2790792" y="3015257"/>
            <a:ext cx="6610415" cy="3284847"/>
          </a:xfrm>
        </p:spPr>
      </p:pic>
      <p:sp>
        <p:nvSpPr>
          <p:cNvPr id="7" name="TextBox 6"/>
          <p:cNvSpPr txBox="1"/>
          <p:nvPr/>
        </p:nvSpPr>
        <p:spPr>
          <a:xfrm>
            <a:off x="7718374" y="6542069"/>
            <a:ext cx="4473626" cy="276999"/>
          </a:xfrm>
          <a:prstGeom prst="rect">
            <a:avLst/>
          </a:prstGeom>
          <a:noFill/>
        </p:spPr>
        <p:txBody>
          <a:bodyPr wrap="none" rtlCol="0">
            <a:spAutoFit/>
          </a:bodyPr>
          <a:lstStyle/>
          <a:p>
            <a:r>
              <a:rPr lang="en-US" sz="1200" dirty="0" smtClean="0">
                <a:latin typeface="Roboto Light"/>
                <a:cs typeface="Roboto Light"/>
              </a:rPr>
              <a:t>Harris et al.  (2011). Developmental Cognitive Neuroscience, 1, 3</a:t>
            </a:r>
            <a:endParaRPr lang="en-US" sz="1200" dirty="0">
              <a:latin typeface="Roboto Light"/>
              <a:cs typeface="Roboto Light"/>
            </a:endParaRPr>
          </a:p>
        </p:txBody>
      </p:sp>
      <p:sp>
        <p:nvSpPr>
          <p:cNvPr id="4" name="TextBox 3"/>
          <p:cNvSpPr txBox="1"/>
          <p:nvPr/>
        </p:nvSpPr>
        <p:spPr>
          <a:xfrm>
            <a:off x="4432087" y="1274572"/>
            <a:ext cx="3327834" cy="1015663"/>
          </a:xfrm>
          <a:prstGeom prst="rect">
            <a:avLst/>
          </a:prstGeom>
          <a:noFill/>
        </p:spPr>
        <p:txBody>
          <a:bodyPr wrap="none" rtlCol="0">
            <a:spAutoFit/>
          </a:bodyPr>
          <a:lstStyle/>
          <a:p>
            <a:pPr algn="ctr"/>
            <a:r>
              <a:rPr lang="en-US" sz="6000" dirty="0" smtClean="0">
                <a:solidFill>
                  <a:srgbClr val="000000"/>
                </a:solidFill>
                <a:latin typeface="Nexa Bold" charset="0"/>
                <a:ea typeface="Nexa Bold" charset="0"/>
                <a:cs typeface="Nexa Bold" charset="0"/>
              </a:rPr>
              <a:t>REVIEW</a:t>
            </a:r>
          </a:p>
        </p:txBody>
      </p:sp>
      <p:cxnSp>
        <p:nvCxnSpPr>
          <p:cNvPr id="5" name="Straight Connector 4"/>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52553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297116" y="352044"/>
            <a:ext cx="3585083"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AN EXAMPLE</a:t>
            </a:r>
          </a:p>
        </p:txBody>
      </p:sp>
      <p:cxnSp>
        <p:nvCxnSpPr>
          <p:cNvPr id="10" name="Straight Connector 9"/>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4201" y="1892300"/>
            <a:ext cx="5518149" cy="3877984"/>
          </a:xfrm>
          <a:prstGeom prst="rect">
            <a:avLst/>
          </a:prstGeom>
          <a:noFill/>
        </p:spPr>
        <p:txBody>
          <a:bodyPr wrap="square" rtlCol="0">
            <a:spAutoFit/>
          </a:bodyPr>
          <a:lstStyle/>
          <a:p>
            <a:pPr marL="285750" indent="-285750">
              <a:spcAft>
                <a:spcPts val="1200"/>
              </a:spcAft>
              <a:buFont typeface="Arial"/>
              <a:buChar char="•"/>
            </a:pPr>
            <a:r>
              <a:rPr lang="en-US" sz="2400" dirty="0" smtClean="0">
                <a:latin typeface="Roboto Light"/>
                <a:cs typeface="Roboto Light"/>
              </a:rPr>
              <a:t>Example: the </a:t>
            </a:r>
            <a:r>
              <a:rPr lang="en-US" sz="2400" dirty="0" smtClean="0">
                <a:solidFill>
                  <a:srgbClr val="E72236"/>
                </a:solidFill>
                <a:latin typeface="Roboto Light"/>
                <a:cs typeface="Roboto Light"/>
              </a:rPr>
              <a:t>anti-saccade task</a:t>
            </a:r>
          </a:p>
          <a:p>
            <a:pPr marL="742950" lvl="1" indent="-285750">
              <a:spcAft>
                <a:spcPts val="1200"/>
              </a:spcAft>
              <a:buFont typeface="Arial"/>
              <a:buChar char="•"/>
            </a:pPr>
            <a:r>
              <a:rPr lang="en-US" sz="2400" dirty="0" smtClean="0">
                <a:latin typeface="Roboto Light"/>
                <a:cs typeface="Roboto Light"/>
              </a:rPr>
              <a:t>Solution??</a:t>
            </a:r>
          </a:p>
          <a:p>
            <a:pPr marL="1200150" lvl="2" indent="-285750">
              <a:spcAft>
                <a:spcPts val="1200"/>
              </a:spcAft>
              <a:buFont typeface="Arial"/>
              <a:buChar char="•"/>
            </a:pPr>
            <a:r>
              <a:rPr lang="en-US" sz="2400" dirty="0" smtClean="0">
                <a:latin typeface="Roboto Light"/>
                <a:cs typeface="Roboto Light"/>
              </a:rPr>
              <a:t>‘</a:t>
            </a:r>
            <a:r>
              <a:rPr lang="en-US" sz="2400" dirty="0">
                <a:latin typeface="Roboto Light"/>
                <a:cs typeface="Roboto Light"/>
              </a:rPr>
              <a:t>Half’ </a:t>
            </a:r>
            <a:r>
              <a:rPr lang="en-US" sz="2400" dirty="0" smtClean="0">
                <a:latin typeface="Roboto Light"/>
                <a:cs typeface="Roboto Light"/>
              </a:rPr>
              <a:t>trials (</a:t>
            </a:r>
            <a:r>
              <a:rPr lang="en-US" sz="2400" dirty="0">
                <a:latin typeface="Roboto Light"/>
                <a:cs typeface="Roboto Light"/>
              </a:rPr>
              <a:t>i.e. only preparation, no saccade</a:t>
            </a:r>
            <a:r>
              <a:rPr lang="en-US" sz="2400" dirty="0" smtClean="0">
                <a:latin typeface="Roboto Light"/>
                <a:cs typeface="Roboto Light"/>
              </a:rPr>
              <a:t>)</a:t>
            </a:r>
          </a:p>
          <a:p>
            <a:pPr marL="1657350" lvl="3" indent="-285750">
              <a:spcAft>
                <a:spcPts val="1200"/>
              </a:spcAft>
              <a:buFont typeface="Arial"/>
              <a:buChar char="•"/>
            </a:pPr>
            <a:r>
              <a:rPr lang="en-US" sz="2400" baseline="30000" dirty="0" smtClean="0">
                <a:latin typeface="Roboto Light"/>
                <a:cs typeface="Roboto Light"/>
              </a:rPr>
              <a:t>1</a:t>
            </a:r>
            <a:r>
              <a:rPr lang="en-US" sz="2400" dirty="0">
                <a:latin typeface="Roboto Light"/>
                <a:cs typeface="Roboto Light"/>
              </a:rPr>
              <a:t>/</a:t>
            </a:r>
            <a:r>
              <a:rPr lang="en-US" sz="2400" baseline="-25000" dirty="0" smtClean="0">
                <a:latin typeface="Roboto Light"/>
                <a:cs typeface="Roboto Light"/>
              </a:rPr>
              <a:t>3</a:t>
            </a:r>
            <a:r>
              <a:rPr lang="en-US" sz="2400" dirty="0" smtClean="0">
                <a:latin typeface="Roboto Light"/>
                <a:cs typeface="Roboto Light"/>
              </a:rPr>
              <a:t> </a:t>
            </a:r>
            <a:r>
              <a:rPr lang="en-US" sz="2400" dirty="0">
                <a:latin typeface="Roboto Light"/>
                <a:cs typeface="Roboto Light"/>
              </a:rPr>
              <a:t>of trials subjects prepare but instead </a:t>
            </a:r>
            <a:r>
              <a:rPr lang="en-US" sz="2400" dirty="0" smtClean="0">
                <a:latin typeface="Roboto Light"/>
                <a:cs typeface="Roboto Light"/>
              </a:rPr>
              <a:t>of the </a:t>
            </a:r>
            <a:r>
              <a:rPr lang="en-US" sz="2400" dirty="0">
                <a:latin typeface="Roboto Light"/>
                <a:cs typeface="Roboto Light"/>
              </a:rPr>
              <a:t>oval the screen remains blank until fixation </a:t>
            </a:r>
            <a:r>
              <a:rPr lang="en-US" sz="2400" dirty="0" smtClean="0">
                <a:latin typeface="Roboto Light"/>
                <a:cs typeface="Roboto Light"/>
              </a:rPr>
              <a:t>returns </a:t>
            </a:r>
            <a:r>
              <a:rPr lang="en-US" sz="2400" dirty="0" err="1" smtClean="0">
                <a:latin typeface="Roboto Light"/>
                <a:cs typeface="Roboto Light"/>
              </a:rPr>
              <a:t>signalling</a:t>
            </a:r>
            <a:r>
              <a:rPr lang="en-US" sz="2400" dirty="0" smtClean="0">
                <a:latin typeface="Roboto Light"/>
                <a:cs typeface="Roboto Light"/>
              </a:rPr>
              <a:t> </a:t>
            </a:r>
            <a:r>
              <a:rPr lang="en-US" sz="2400" dirty="0">
                <a:latin typeface="Roboto Light"/>
                <a:cs typeface="Roboto Light"/>
              </a:rPr>
              <a:t>next </a:t>
            </a:r>
            <a:r>
              <a:rPr lang="en-US" sz="2400" dirty="0" smtClean="0">
                <a:latin typeface="Roboto Light"/>
                <a:cs typeface="Roboto Light"/>
              </a:rPr>
              <a:t>trial</a:t>
            </a:r>
          </a:p>
        </p:txBody>
      </p:sp>
      <p:sp>
        <p:nvSpPr>
          <p:cNvPr id="7" name="TextBox 6"/>
          <p:cNvSpPr txBox="1"/>
          <p:nvPr/>
        </p:nvSpPr>
        <p:spPr>
          <a:xfrm>
            <a:off x="6254750" y="2057400"/>
            <a:ext cx="5518149" cy="3724097"/>
          </a:xfrm>
          <a:prstGeom prst="rect">
            <a:avLst/>
          </a:prstGeom>
          <a:noFill/>
        </p:spPr>
        <p:txBody>
          <a:bodyPr wrap="square" rtlCol="0">
            <a:spAutoFit/>
          </a:bodyPr>
          <a:lstStyle/>
          <a:p>
            <a:pPr>
              <a:spcAft>
                <a:spcPts val="1200"/>
              </a:spcAft>
            </a:pPr>
            <a:r>
              <a:rPr lang="en-US" sz="2400" dirty="0" smtClean="0">
                <a:solidFill>
                  <a:srgbClr val="FF9F1B"/>
                </a:solidFill>
                <a:latin typeface="Nexa"/>
                <a:cs typeface="Nexa"/>
              </a:rPr>
              <a:t>SUBTRACTION</a:t>
            </a:r>
          </a:p>
          <a:p>
            <a:pPr marL="342900" indent="-342900">
              <a:spcAft>
                <a:spcPts val="1200"/>
              </a:spcAft>
              <a:buFont typeface="Arial"/>
              <a:buChar char="•"/>
            </a:pPr>
            <a:r>
              <a:rPr lang="en-US" sz="2400" dirty="0">
                <a:latin typeface="Roboto Light"/>
                <a:cs typeface="Roboto Light"/>
              </a:rPr>
              <a:t>half </a:t>
            </a:r>
            <a:r>
              <a:rPr lang="en-US" sz="2400" dirty="0" err="1">
                <a:latin typeface="Roboto Light"/>
                <a:cs typeface="Roboto Light"/>
              </a:rPr>
              <a:t>antisaccade</a:t>
            </a:r>
            <a:r>
              <a:rPr lang="en-US" sz="2400" dirty="0">
                <a:latin typeface="Roboto Light"/>
                <a:cs typeface="Roboto Light"/>
              </a:rPr>
              <a:t> trial </a:t>
            </a:r>
            <a:r>
              <a:rPr lang="en-US" sz="2400" dirty="0" err="1">
                <a:latin typeface="Roboto Light"/>
                <a:cs typeface="Roboto Light"/>
              </a:rPr>
              <a:t>vs</a:t>
            </a:r>
            <a:r>
              <a:rPr lang="en-US" sz="2400" dirty="0">
                <a:latin typeface="Roboto Light"/>
                <a:cs typeface="Roboto Light"/>
              </a:rPr>
              <a:t> </a:t>
            </a:r>
            <a:r>
              <a:rPr lang="en-US" sz="2400" dirty="0" smtClean="0">
                <a:latin typeface="Roboto Light"/>
                <a:cs typeface="Roboto Light"/>
              </a:rPr>
              <a:t>half </a:t>
            </a:r>
            <a:r>
              <a:rPr lang="en-US" sz="2400" dirty="0" err="1" smtClean="0">
                <a:latin typeface="Roboto Light"/>
                <a:cs typeface="Roboto Light"/>
              </a:rPr>
              <a:t>prosaccade</a:t>
            </a:r>
            <a:r>
              <a:rPr lang="en-US" sz="2400" dirty="0" smtClean="0">
                <a:latin typeface="Roboto Light"/>
                <a:cs typeface="Roboto Light"/>
              </a:rPr>
              <a:t> </a:t>
            </a:r>
            <a:r>
              <a:rPr lang="en-US" sz="2400" dirty="0">
                <a:latin typeface="Roboto Light"/>
                <a:cs typeface="Roboto Light"/>
              </a:rPr>
              <a:t>trial should reflect preparation </a:t>
            </a:r>
            <a:r>
              <a:rPr lang="en-US" sz="2400" dirty="0" smtClean="0">
                <a:latin typeface="Roboto Light"/>
                <a:cs typeface="Roboto Light"/>
              </a:rPr>
              <a:t>for </a:t>
            </a:r>
            <a:r>
              <a:rPr lang="en-US" sz="2400" dirty="0" err="1" smtClean="0">
                <a:latin typeface="Roboto Light"/>
                <a:cs typeface="Roboto Light"/>
              </a:rPr>
              <a:t>antisaccade</a:t>
            </a:r>
            <a:endParaRPr lang="en-US" sz="2400" dirty="0" smtClean="0">
              <a:latin typeface="Roboto Light"/>
              <a:cs typeface="Roboto Light"/>
            </a:endParaRPr>
          </a:p>
          <a:p>
            <a:pPr marL="342900" indent="-342900">
              <a:spcAft>
                <a:spcPts val="1200"/>
              </a:spcAft>
              <a:buFont typeface="Arial"/>
              <a:buChar char="•"/>
            </a:pPr>
            <a:r>
              <a:rPr lang="en-US" sz="2400" dirty="0">
                <a:latin typeface="Roboto Light"/>
                <a:cs typeface="Roboto Light"/>
              </a:rPr>
              <a:t>examine anti-saccade </a:t>
            </a:r>
            <a:r>
              <a:rPr lang="en-US" sz="2400" dirty="0" smtClean="0">
                <a:latin typeface="Roboto Light"/>
                <a:cs typeface="Roboto Light"/>
              </a:rPr>
              <a:t>activity linked </a:t>
            </a:r>
            <a:r>
              <a:rPr lang="en-US" sz="2400" dirty="0">
                <a:latin typeface="Roboto Light"/>
                <a:cs typeface="Roboto Light"/>
              </a:rPr>
              <a:t>to the making of the saccade by subtracting </a:t>
            </a:r>
            <a:r>
              <a:rPr lang="en-US" sz="2400" dirty="0" smtClean="0">
                <a:latin typeface="Roboto Light"/>
                <a:cs typeface="Roboto Light"/>
              </a:rPr>
              <a:t>half </a:t>
            </a:r>
            <a:r>
              <a:rPr lang="en-US" sz="2400" dirty="0" err="1" smtClean="0">
                <a:latin typeface="Roboto Light"/>
                <a:cs typeface="Roboto Light"/>
              </a:rPr>
              <a:t>antisacade</a:t>
            </a:r>
            <a:r>
              <a:rPr lang="en-US" sz="2400" dirty="0" smtClean="0">
                <a:latin typeface="Roboto Light"/>
                <a:cs typeface="Roboto Light"/>
              </a:rPr>
              <a:t> </a:t>
            </a:r>
            <a:r>
              <a:rPr lang="en-US" sz="2400" dirty="0">
                <a:latin typeface="Roboto Light"/>
                <a:cs typeface="Roboto Light"/>
              </a:rPr>
              <a:t>trial activity from full </a:t>
            </a:r>
            <a:r>
              <a:rPr lang="en-US" sz="2400" dirty="0" err="1">
                <a:latin typeface="Roboto Light"/>
                <a:cs typeface="Roboto Light"/>
              </a:rPr>
              <a:t>antisacade</a:t>
            </a:r>
            <a:r>
              <a:rPr lang="en-US" sz="2400" dirty="0">
                <a:latin typeface="Roboto Light"/>
                <a:cs typeface="Roboto Light"/>
              </a:rPr>
              <a:t> trial activity</a:t>
            </a:r>
            <a:endParaRPr lang="en-US" sz="2400" dirty="0" smtClean="0">
              <a:solidFill>
                <a:srgbClr val="8447AD"/>
              </a:solidFill>
              <a:latin typeface="Roboto Light"/>
              <a:cs typeface="Roboto Light"/>
            </a:endParaRPr>
          </a:p>
        </p:txBody>
      </p:sp>
    </p:spTree>
    <p:extLst>
      <p:ext uri="{BB962C8B-B14F-4D97-AF65-F5344CB8AC3E}">
        <p14:creationId xmlns:p14="http://schemas.microsoft.com/office/powerpoint/2010/main" val="17156598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297116" y="352044"/>
            <a:ext cx="3585083"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AN EXAMPLE</a:t>
            </a:r>
          </a:p>
        </p:txBody>
      </p:sp>
      <p:cxnSp>
        <p:nvCxnSpPr>
          <p:cNvPr id="10" name="Straight Connector 9"/>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4201" y="1892300"/>
            <a:ext cx="5518149" cy="3877984"/>
          </a:xfrm>
          <a:prstGeom prst="rect">
            <a:avLst/>
          </a:prstGeom>
          <a:noFill/>
        </p:spPr>
        <p:txBody>
          <a:bodyPr wrap="square" rtlCol="0">
            <a:spAutoFit/>
          </a:bodyPr>
          <a:lstStyle/>
          <a:p>
            <a:pPr marL="285750" indent="-285750">
              <a:spcAft>
                <a:spcPts val="1200"/>
              </a:spcAft>
              <a:buFont typeface="Arial"/>
              <a:buChar char="•"/>
            </a:pPr>
            <a:r>
              <a:rPr lang="en-US" sz="2400" dirty="0" smtClean="0">
                <a:latin typeface="Roboto Light"/>
                <a:cs typeface="Roboto Light"/>
              </a:rPr>
              <a:t>Example: the </a:t>
            </a:r>
            <a:r>
              <a:rPr lang="en-US" sz="2400" dirty="0" smtClean="0">
                <a:solidFill>
                  <a:srgbClr val="E72236"/>
                </a:solidFill>
                <a:latin typeface="Roboto Light"/>
                <a:cs typeface="Roboto Light"/>
              </a:rPr>
              <a:t>anti-saccade task</a:t>
            </a:r>
          </a:p>
          <a:p>
            <a:pPr marL="742950" lvl="1" indent="-285750">
              <a:spcAft>
                <a:spcPts val="1200"/>
              </a:spcAft>
              <a:buFont typeface="Arial"/>
              <a:buChar char="•"/>
            </a:pPr>
            <a:r>
              <a:rPr lang="en-US" sz="2400" dirty="0" smtClean="0">
                <a:latin typeface="Roboto Light"/>
                <a:cs typeface="Roboto Light"/>
              </a:rPr>
              <a:t>Solution??</a:t>
            </a:r>
          </a:p>
          <a:p>
            <a:pPr marL="1200150" lvl="2" indent="-285750">
              <a:spcAft>
                <a:spcPts val="1200"/>
              </a:spcAft>
              <a:buFont typeface="Arial"/>
              <a:buChar char="•"/>
            </a:pPr>
            <a:r>
              <a:rPr lang="en-US" sz="2400" dirty="0" smtClean="0">
                <a:latin typeface="Roboto Light"/>
                <a:cs typeface="Roboto Light"/>
              </a:rPr>
              <a:t>‘</a:t>
            </a:r>
            <a:r>
              <a:rPr lang="en-US" sz="2400" dirty="0">
                <a:latin typeface="Roboto Light"/>
                <a:cs typeface="Roboto Light"/>
              </a:rPr>
              <a:t>Half’ </a:t>
            </a:r>
            <a:r>
              <a:rPr lang="en-US" sz="2400" dirty="0" smtClean="0">
                <a:latin typeface="Roboto Light"/>
                <a:cs typeface="Roboto Light"/>
              </a:rPr>
              <a:t>trials (</a:t>
            </a:r>
            <a:r>
              <a:rPr lang="en-US" sz="2400" dirty="0">
                <a:latin typeface="Roboto Light"/>
                <a:cs typeface="Roboto Light"/>
              </a:rPr>
              <a:t>i.e. only preparation, no saccade</a:t>
            </a:r>
            <a:r>
              <a:rPr lang="en-US" sz="2400" dirty="0" smtClean="0">
                <a:latin typeface="Roboto Light"/>
                <a:cs typeface="Roboto Light"/>
              </a:rPr>
              <a:t>)</a:t>
            </a:r>
          </a:p>
          <a:p>
            <a:pPr marL="1657350" lvl="3" indent="-285750">
              <a:spcAft>
                <a:spcPts val="1200"/>
              </a:spcAft>
              <a:buFont typeface="Arial"/>
              <a:buChar char="•"/>
            </a:pPr>
            <a:r>
              <a:rPr lang="en-US" sz="2400" baseline="30000" dirty="0" smtClean="0">
                <a:latin typeface="Roboto Light"/>
                <a:cs typeface="Roboto Light"/>
              </a:rPr>
              <a:t>1</a:t>
            </a:r>
            <a:r>
              <a:rPr lang="en-US" sz="2400" dirty="0">
                <a:latin typeface="Roboto Light"/>
                <a:cs typeface="Roboto Light"/>
              </a:rPr>
              <a:t>/</a:t>
            </a:r>
            <a:r>
              <a:rPr lang="en-US" sz="2400" baseline="-25000" dirty="0" smtClean="0">
                <a:latin typeface="Roboto Light"/>
                <a:cs typeface="Roboto Light"/>
              </a:rPr>
              <a:t>3</a:t>
            </a:r>
            <a:r>
              <a:rPr lang="en-US" sz="2400" dirty="0" smtClean="0">
                <a:latin typeface="Roboto Light"/>
                <a:cs typeface="Roboto Light"/>
              </a:rPr>
              <a:t> </a:t>
            </a:r>
            <a:r>
              <a:rPr lang="en-US" sz="2400" dirty="0">
                <a:latin typeface="Roboto Light"/>
                <a:cs typeface="Roboto Light"/>
              </a:rPr>
              <a:t>of trials subjects prepare but instead </a:t>
            </a:r>
            <a:r>
              <a:rPr lang="en-US" sz="2400" dirty="0" smtClean="0">
                <a:latin typeface="Roboto Light"/>
                <a:cs typeface="Roboto Light"/>
              </a:rPr>
              <a:t>of the </a:t>
            </a:r>
            <a:r>
              <a:rPr lang="en-US" sz="2400" dirty="0">
                <a:latin typeface="Roboto Light"/>
                <a:cs typeface="Roboto Light"/>
              </a:rPr>
              <a:t>oval the screen remains blank until fixation </a:t>
            </a:r>
            <a:r>
              <a:rPr lang="en-US" sz="2400" dirty="0" smtClean="0">
                <a:latin typeface="Roboto Light"/>
                <a:cs typeface="Roboto Light"/>
              </a:rPr>
              <a:t>returns </a:t>
            </a:r>
            <a:r>
              <a:rPr lang="en-US" sz="2400" dirty="0" err="1" smtClean="0">
                <a:latin typeface="Roboto Light"/>
                <a:cs typeface="Roboto Light"/>
              </a:rPr>
              <a:t>signalling</a:t>
            </a:r>
            <a:r>
              <a:rPr lang="en-US" sz="2400" dirty="0" smtClean="0">
                <a:latin typeface="Roboto Light"/>
                <a:cs typeface="Roboto Light"/>
              </a:rPr>
              <a:t> </a:t>
            </a:r>
            <a:r>
              <a:rPr lang="en-US" sz="2400" dirty="0">
                <a:latin typeface="Roboto Light"/>
                <a:cs typeface="Roboto Light"/>
              </a:rPr>
              <a:t>next </a:t>
            </a:r>
            <a:r>
              <a:rPr lang="en-US" sz="2400" dirty="0" smtClean="0">
                <a:latin typeface="Roboto Light"/>
                <a:cs typeface="Roboto Light"/>
              </a:rPr>
              <a:t>trial</a:t>
            </a:r>
          </a:p>
        </p:txBody>
      </p:sp>
      <p:sp>
        <p:nvSpPr>
          <p:cNvPr id="7" name="TextBox 6"/>
          <p:cNvSpPr txBox="1"/>
          <p:nvPr/>
        </p:nvSpPr>
        <p:spPr>
          <a:xfrm>
            <a:off x="6254750" y="2057400"/>
            <a:ext cx="5518149" cy="1723549"/>
          </a:xfrm>
          <a:prstGeom prst="rect">
            <a:avLst/>
          </a:prstGeom>
          <a:noFill/>
        </p:spPr>
        <p:txBody>
          <a:bodyPr wrap="square" rtlCol="0">
            <a:spAutoFit/>
          </a:bodyPr>
          <a:lstStyle/>
          <a:p>
            <a:pPr>
              <a:spcAft>
                <a:spcPts val="1200"/>
              </a:spcAft>
            </a:pPr>
            <a:r>
              <a:rPr lang="en-US" sz="2400" dirty="0" smtClean="0">
                <a:solidFill>
                  <a:srgbClr val="8447AD"/>
                </a:solidFill>
                <a:latin typeface="Nexa"/>
                <a:cs typeface="Nexa"/>
              </a:rPr>
              <a:t>CONJUNCTION</a:t>
            </a:r>
          </a:p>
          <a:p>
            <a:pPr marL="342900" indent="-342900">
              <a:buFont typeface="Arial"/>
              <a:buChar char="•"/>
            </a:pPr>
            <a:r>
              <a:rPr lang="en-US" sz="2400" dirty="0">
                <a:latin typeface="Roboto Light"/>
                <a:cs typeface="Roboto Light"/>
              </a:rPr>
              <a:t>examine common </a:t>
            </a:r>
            <a:r>
              <a:rPr lang="en-US" sz="2400" dirty="0" smtClean="0">
                <a:latin typeface="Roboto Light"/>
                <a:cs typeface="Roboto Light"/>
              </a:rPr>
              <a:t>preparatory response </a:t>
            </a:r>
            <a:r>
              <a:rPr lang="en-US" sz="2400" dirty="0">
                <a:latin typeface="Roboto Light"/>
                <a:cs typeface="Roboto Light"/>
              </a:rPr>
              <a:t>to half </a:t>
            </a:r>
            <a:r>
              <a:rPr lang="en-US" sz="2400" dirty="0" err="1">
                <a:latin typeface="Roboto Light"/>
                <a:cs typeface="Roboto Light"/>
              </a:rPr>
              <a:t>antisaccade</a:t>
            </a:r>
            <a:r>
              <a:rPr lang="en-US" sz="2400" dirty="0">
                <a:latin typeface="Roboto Light"/>
                <a:cs typeface="Roboto Light"/>
              </a:rPr>
              <a:t> and </a:t>
            </a:r>
            <a:r>
              <a:rPr lang="en-US" sz="2400" dirty="0" err="1">
                <a:latin typeface="Roboto Light"/>
                <a:cs typeface="Roboto Light"/>
              </a:rPr>
              <a:t>prosaccade</a:t>
            </a:r>
            <a:r>
              <a:rPr lang="en-US" sz="2400" dirty="0">
                <a:latin typeface="Roboto Light"/>
                <a:cs typeface="Roboto Light"/>
              </a:rPr>
              <a:t> trials</a:t>
            </a:r>
            <a:endParaRPr lang="en-US" sz="2400" dirty="0" smtClean="0">
              <a:solidFill>
                <a:srgbClr val="8447AD"/>
              </a:solidFill>
              <a:latin typeface="Roboto Light"/>
              <a:cs typeface="Roboto Light"/>
            </a:endParaRPr>
          </a:p>
        </p:txBody>
      </p:sp>
    </p:spTree>
    <p:extLst>
      <p:ext uri="{BB962C8B-B14F-4D97-AF65-F5344CB8AC3E}">
        <p14:creationId xmlns:p14="http://schemas.microsoft.com/office/powerpoint/2010/main" val="299396498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16940" y="331440"/>
            <a:ext cx="2558135" cy="707886"/>
          </a:xfrm>
          <a:prstGeom prst="rect">
            <a:avLst/>
          </a:prstGeom>
          <a:noFill/>
        </p:spPr>
        <p:txBody>
          <a:bodyPr wrap="none" rtlCol="0">
            <a:spAutoFit/>
          </a:bodyPr>
          <a:lstStyle/>
          <a:p>
            <a:pPr algn="ctr"/>
            <a:r>
              <a:rPr lang="en-US" sz="2000" dirty="0" smtClean="0">
                <a:solidFill>
                  <a:schemeClr val="bg1"/>
                </a:solidFill>
                <a:latin typeface="Nexa Bold" charset="0"/>
                <a:ea typeface="Nexa Bold" charset="0"/>
                <a:cs typeface="Nexa Bold" charset="0"/>
              </a:rPr>
              <a:t>WEEK 4</a:t>
            </a:r>
          </a:p>
          <a:p>
            <a:pPr algn="ctr"/>
            <a:r>
              <a:rPr lang="en-US" sz="2000" dirty="0" smtClean="0">
                <a:solidFill>
                  <a:schemeClr val="bg1"/>
                </a:solidFill>
                <a:latin typeface="Nexa Bold" charset="0"/>
                <a:ea typeface="Nexa Bold" charset="0"/>
                <a:cs typeface="Nexa Bold" charset="0"/>
              </a:rPr>
              <a:t>FUNCTIONAL MRI 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36806" y="2940424"/>
            <a:ext cx="6118432" cy="1323439"/>
          </a:xfrm>
          <a:prstGeom prst="rect">
            <a:avLst/>
          </a:prstGeom>
          <a:noFill/>
        </p:spPr>
        <p:txBody>
          <a:bodyPr wrap="none" rtlCol="0">
            <a:spAutoFit/>
          </a:bodyPr>
          <a:lstStyle/>
          <a:p>
            <a:pPr algn="ctr"/>
            <a:r>
              <a:rPr lang="en-US" sz="4000" spc="1400" dirty="0" smtClean="0">
                <a:solidFill>
                  <a:schemeClr val="bg1"/>
                </a:solidFill>
                <a:latin typeface="Roboto Light"/>
                <a:ea typeface="Nexa Bold" charset="0"/>
                <a:cs typeface="Roboto Light"/>
              </a:rPr>
              <a:t>CHOICES FOR </a:t>
            </a:r>
          </a:p>
          <a:p>
            <a:pPr algn="ctr"/>
            <a:r>
              <a:rPr lang="en-US" sz="4000" spc="1400" dirty="0" smtClean="0">
                <a:solidFill>
                  <a:schemeClr val="bg1"/>
                </a:solidFill>
                <a:latin typeface="Roboto Light"/>
                <a:ea typeface="Nexa Bold" charset="0"/>
                <a:cs typeface="Roboto Light"/>
              </a:rPr>
              <a:t>fMRI PROTOCOL </a:t>
            </a:r>
            <a:endParaRPr lang="en-US" sz="4000" spc="1400" dirty="0" smtClean="0">
              <a:solidFill>
                <a:schemeClr val="bg1"/>
              </a:solidFill>
              <a:latin typeface="Roboto Light"/>
              <a:ea typeface="Nexa Bold" charset="0"/>
              <a:cs typeface="Roboto Light"/>
            </a:endParaRPr>
          </a:p>
        </p:txBody>
      </p:sp>
    </p:spTree>
    <p:extLst>
      <p:ext uri="{BB962C8B-B14F-4D97-AF65-F5344CB8AC3E}">
        <p14:creationId xmlns:p14="http://schemas.microsoft.com/office/powerpoint/2010/main" val="236107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243944"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8346" y="2300210"/>
            <a:ext cx="2479858" cy="1077218"/>
          </a:xfrm>
          <a:prstGeom prst="rect">
            <a:avLst/>
          </a:prstGeom>
          <a:noFill/>
        </p:spPr>
        <p:txBody>
          <a:bodyPr wrap="none" rtlCol="0">
            <a:spAutoFit/>
          </a:bodyPr>
          <a:lstStyle/>
          <a:p>
            <a:r>
              <a:rPr lang="en-US" sz="3200" dirty="0" smtClean="0">
                <a:solidFill>
                  <a:srgbClr val="FF9F1B"/>
                </a:solidFill>
                <a:latin typeface="Nexa Bold" charset="0"/>
                <a:ea typeface="Nexa Bold" charset="0"/>
                <a:cs typeface="Nexa Bold" charset="0"/>
              </a:rPr>
              <a:t>BOLD</a:t>
            </a:r>
          </a:p>
          <a:p>
            <a:r>
              <a:rPr lang="en-US" sz="3200" dirty="0" smtClean="0">
                <a:solidFill>
                  <a:schemeClr val="bg1"/>
                </a:solidFill>
                <a:latin typeface="Nexa Bold" charset="0"/>
                <a:ea typeface="Nexa Bold" charset="0"/>
                <a:cs typeface="Nexa Bold" charset="0"/>
              </a:rPr>
              <a:t>RESPONSE</a:t>
            </a:r>
            <a:endParaRPr lang="en-US" sz="3200" dirty="0" smtClean="0">
              <a:solidFill>
                <a:schemeClr val="bg1"/>
              </a:solidFill>
              <a:latin typeface="Nexa Bold" charset="0"/>
              <a:ea typeface="Nexa Bold" charset="0"/>
              <a:cs typeface="Nexa Bold" charset="0"/>
            </a:endParaRPr>
          </a:p>
        </p:txBody>
      </p:sp>
      <p:cxnSp>
        <p:nvCxnSpPr>
          <p:cNvPr id="8" name="Straight Connector 7"/>
          <p:cNvCxnSpPr/>
          <p:nvPr/>
        </p:nvCxnSpPr>
        <p:spPr>
          <a:xfrm>
            <a:off x="450747" y="3584157"/>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526131" y="4274559"/>
            <a:ext cx="8310269" cy="1569660"/>
          </a:xfrm>
          <a:prstGeom prst="rect">
            <a:avLst/>
          </a:prstGeom>
        </p:spPr>
        <p:txBody>
          <a:bodyPr wrap="square">
            <a:spAutoFit/>
          </a:bodyPr>
          <a:lstStyle/>
          <a:p>
            <a:pPr marL="171450" indent="-171450">
              <a:buFont typeface="Arial"/>
              <a:buChar char="•"/>
            </a:pPr>
            <a:r>
              <a:rPr lang="en-US" sz="2400" dirty="0" smtClean="0">
                <a:solidFill>
                  <a:schemeClr val="tx1">
                    <a:lumMod val="75000"/>
                    <a:lumOff val="25000"/>
                  </a:schemeClr>
                </a:solidFill>
                <a:latin typeface="Roboto Light"/>
                <a:ea typeface="Roboto Thin" charset="0"/>
                <a:cs typeface="Roboto Light"/>
              </a:rPr>
              <a:t>HRF is slow to peak</a:t>
            </a:r>
          </a:p>
          <a:p>
            <a:pPr marL="628650" lvl="1" indent="-171450">
              <a:buFont typeface="Arial"/>
              <a:buChar char="•"/>
            </a:pPr>
            <a:r>
              <a:rPr lang="en-US" sz="2400" dirty="0" smtClean="0">
                <a:solidFill>
                  <a:schemeClr val="tx1">
                    <a:lumMod val="75000"/>
                    <a:lumOff val="25000"/>
                  </a:schemeClr>
                </a:solidFill>
                <a:latin typeface="Roboto Light"/>
                <a:ea typeface="Roboto Thin" charset="0"/>
                <a:cs typeface="Roboto Light"/>
              </a:rPr>
              <a:t>4 to 6 seconds after stimulus onset</a:t>
            </a:r>
          </a:p>
          <a:p>
            <a:pPr marL="171450" indent="-171450">
              <a:buFont typeface="Arial"/>
              <a:buChar char="•"/>
            </a:pPr>
            <a:r>
              <a:rPr lang="en-US" sz="2400" dirty="0" smtClean="0">
                <a:solidFill>
                  <a:schemeClr val="tx1">
                    <a:lumMod val="75000"/>
                    <a:lumOff val="25000"/>
                  </a:schemeClr>
                </a:solidFill>
                <a:latin typeface="Roboto Light"/>
                <a:ea typeface="Roboto Thin" charset="0"/>
                <a:cs typeface="Roboto Light"/>
              </a:rPr>
              <a:t>Time-to-peak varies across brain regions and subjects</a:t>
            </a:r>
          </a:p>
          <a:p>
            <a:pPr marL="171450" indent="-171450">
              <a:buFont typeface="Arial"/>
              <a:buChar char="•"/>
            </a:pPr>
            <a:r>
              <a:rPr lang="en-US" sz="2400" dirty="0" smtClean="0">
                <a:solidFill>
                  <a:schemeClr val="tx1">
                    <a:lumMod val="75000"/>
                    <a:lumOff val="25000"/>
                  </a:schemeClr>
                </a:solidFill>
                <a:latin typeface="Roboto Light"/>
                <a:ea typeface="Roboto Thin" charset="0"/>
                <a:cs typeface="Roboto Light"/>
              </a:rPr>
              <a:t>Returns to baseline 21 to 30 seconds after stimulus onset</a:t>
            </a:r>
            <a:endParaRPr lang="en-US" sz="2400" dirty="0" smtClean="0">
              <a:solidFill>
                <a:schemeClr val="tx1">
                  <a:lumMod val="75000"/>
                  <a:lumOff val="25000"/>
                </a:schemeClr>
              </a:solidFill>
              <a:latin typeface="Roboto Light"/>
              <a:ea typeface="Roboto Thin" charset="0"/>
              <a:cs typeface="Roboto Light"/>
            </a:endParaRPr>
          </a:p>
        </p:txBody>
      </p:sp>
      <p:pic>
        <p:nvPicPr>
          <p:cNvPr id="11" name="Picture Placeholder 10"/>
          <p:cNvPicPr>
            <a:picLocks noGrp="1" noChangeAspect="1"/>
          </p:cNvPicPr>
          <p:nvPr>
            <p:ph type="pic" sz="quarter" idx="10"/>
          </p:nvPr>
        </p:nvPicPr>
        <p:blipFill>
          <a:blip r:embed="rId3"/>
          <a:srcRect l="-54241" r="-54241"/>
          <a:stretch>
            <a:fillRect/>
          </a:stretch>
        </p:blipFill>
        <p:spPr>
          <a:xfrm>
            <a:off x="3243944" y="742985"/>
            <a:ext cx="8948056" cy="3298372"/>
          </a:xfrm>
        </p:spPr>
      </p:pic>
    </p:spTree>
    <p:extLst>
      <p:ext uri="{BB962C8B-B14F-4D97-AF65-F5344CB8AC3E}">
        <p14:creationId xmlns:p14="http://schemas.microsoft.com/office/powerpoint/2010/main" val="236686339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243944"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8346" y="1512810"/>
            <a:ext cx="2257848" cy="2062103"/>
          </a:xfrm>
          <a:prstGeom prst="rect">
            <a:avLst/>
          </a:prstGeom>
          <a:noFill/>
        </p:spPr>
        <p:txBody>
          <a:bodyPr wrap="none" rtlCol="0">
            <a:spAutoFit/>
          </a:bodyPr>
          <a:lstStyle/>
          <a:p>
            <a:r>
              <a:rPr lang="en-US" sz="3200" dirty="0" smtClean="0">
                <a:solidFill>
                  <a:srgbClr val="FF9F1B"/>
                </a:solidFill>
                <a:latin typeface="Nexa Bold" charset="0"/>
                <a:ea typeface="Nexa Bold" charset="0"/>
                <a:cs typeface="Nexa Bold" charset="0"/>
              </a:rPr>
              <a:t>BOLD</a:t>
            </a:r>
          </a:p>
          <a:p>
            <a:r>
              <a:rPr lang="en-US" sz="3200" dirty="0" smtClean="0">
                <a:solidFill>
                  <a:schemeClr val="bg1"/>
                </a:solidFill>
                <a:latin typeface="Nexa Bold" charset="0"/>
                <a:ea typeface="Nexa Bold" charset="0"/>
                <a:cs typeface="Nexa Bold" charset="0"/>
              </a:rPr>
              <a:t>IS A </a:t>
            </a:r>
          </a:p>
          <a:p>
            <a:r>
              <a:rPr lang="en-US" sz="3200" dirty="0" smtClean="0">
                <a:solidFill>
                  <a:schemeClr val="bg1"/>
                </a:solidFill>
                <a:latin typeface="Nexa Bold" charset="0"/>
                <a:ea typeface="Nexa Bold" charset="0"/>
                <a:cs typeface="Nexa Bold" charset="0"/>
              </a:rPr>
              <a:t>RELATIVE</a:t>
            </a:r>
          </a:p>
          <a:p>
            <a:r>
              <a:rPr lang="en-US" sz="3200" dirty="0" smtClean="0">
                <a:solidFill>
                  <a:schemeClr val="bg1"/>
                </a:solidFill>
                <a:latin typeface="Nexa Bold" charset="0"/>
                <a:ea typeface="Nexa Bold" charset="0"/>
                <a:cs typeface="Nexa Bold" charset="0"/>
              </a:rPr>
              <a:t>MEASURE</a:t>
            </a:r>
            <a:endParaRPr lang="en-US" sz="3200" dirty="0" smtClean="0">
              <a:solidFill>
                <a:schemeClr val="bg1"/>
              </a:solidFill>
              <a:latin typeface="Nexa Bold" charset="0"/>
              <a:ea typeface="Nexa Bold" charset="0"/>
              <a:cs typeface="Nexa Bold" charset="0"/>
            </a:endParaRPr>
          </a:p>
        </p:txBody>
      </p:sp>
      <p:cxnSp>
        <p:nvCxnSpPr>
          <p:cNvPr id="8" name="Straight Connector 7"/>
          <p:cNvCxnSpPr/>
          <p:nvPr/>
        </p:nvCxnSpPr>
        <p:spPr>
          <a:xfrm>
            <a:off x="450747" y="3584157"/>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526131" y="4736224"/>
            <a:ext cx="8310269" cy="461665"/>
          </a:xfrm>
          <a:prstGeom prst="rect">
            <a:avLst/>
          </a:prstGeom>
        </p:spPr>
        <p:txBody>
          <a:bodyPr wrap="square">
            <a:spAutoFit/>
          </a:bodyPr>
          <a:lstStyle/>
          <a:p>
            <a:pPr algn="ctr"/>
            <a:r>
              <a:rPr lang="en-US" sz="2400" dirty="0" smtClean="0">
                <a:solidFill>
                  <a:schemeClr val="tx1">
                    <a:lumMod val="75000"/>
                    <a:lumOff val="25000"/>
                  </a:schemeClr>
                </a:solidFill>
                <a:latin typeface="Roboto Light"/>
                <a:ea typeface="Roboto Thin" charset="0"/>
                <a:cs typeface="Roboto Light"/>
              </a:rPr>
              <a:t>Sensitivity depends on </a:t>
            </a:r>
            <a:r>
              <a:rPr lang="en-US" sz="2400" dirty="0" smtClean="0">
                <a:solidFill>
                  <a:srgbClr val="FF9F1B"/>
                </a:solidFill>
                <a:latin typeface="Roboto Light"/>
                <a:ea typeface="Roboto Thin" charset="0"/>
                <a:cs typeface="Roboto Light"/>
              </a:rPr>
              <a:t>maximizing</a:t>
            </a:r>
            <a:r>
              <a:rPr lang="en-US" sz="2400" dirty="0" smtClean="0">
                <a:solidFill>
                  <a:schemeClr val="tx1">
                    <a:lumMod val="75000"/>
                    <a:lumOff val="25000"/>
                  </a:schemeClr>
                </a:solidFill>
                <a:latin typeface="Roboto Light"/>
                <a:ea typeface="Roboto Thin" charset="0"/>
                <a:cs typeface="Roboto Light"/>
              </a:rPr>
              <a:t> relative change</a:t>
            </a:r>
            <a:endParaRPr lang="en-US" sz="2400" dirty="0" smtClean="0">
              <a:solidFill>
                <a:schemeClr val="tx1">
                  <a:lumMod val="75000"/>
                  <a:lumOff val="25000"/>
                </a:schemeClr>
              </a:solidFill>
              <a:latin typeface="Roboto Light"/>
              <a:ea typeface="Roboto Thin" charset="0"/>
              <a:cs typeface="Roboto Light"/>
            </a:endParaRPr>
          </a:p>
        </p:txBody>
      </p:sp>
      <p:pic>
        <p:nvPicPr>
          <p:cNvPr id="4" name="Picture Placeholder 3"/>
          <p:cNvPicPr>
            <a:picLocks noGrp="1" noChangeAspect="1"/>
          </p:cNvPicPr>
          <p:nvPr>
            <p:ph type="pic" sz="quarter" idx="10"/>
          </p:nvPr>
        </p:nvPicPr>
        <p:blipFill>
          <a:blip r:embed="rId3"/>
          <a:srcRect l="-7734" r="-7734"/>
          <a:stretch>
            <a:fillRect/>
          </a:stretch>
        </p:blipFill>
        <p:spPr>
          <a:xfrm>
            <a:off x="3243944" y="812800"/>
            <a:ext cx="8948056" cy="3298372"/>
          </a:xfrm>
        </p:spPr>
      </p:pic>
    </p:spTree>
    <p:extLst>
      <p:ext uri="{BB962C8B-B14F-4D97-AF65-F5344CB8AC3E}">
        <p14:creationId xmlns:p14="http://schemas.microsoft.com/office/powerpoint/2010/main" val="312938469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t="-28044" b="-28044"/>
          <a:stretch>
            <a:fillRect/>
          </a:stretch>
        </p:blipFill>
        <p:spPr/>
      </p:pic>
      <p:sp>
        <p:nvSpPr>
          <p:cNvPr id="4" name="TextBox 3"/>
          <p:cNvSpPr txBox="1"/>
          <p:nvPr/>
        </p:nvSpPr>
        <p:spPr>
          <a:xfrm>
            <a:off x="7039124" y="6283456"/>
            <a:ext cx="4606644" cy="461665"/>
          </a:xfrm>
          <a:prstGeom prst="rect">
            <a:avLst/>
          </a:prstGeom>
          <a:noFill/>
        </p:spPr>
        <p:txBody>
          <a:bodyPr wrap="square" rtlCol="0">
            <a:spAutoFit/>
          </a:bodyPr>
          <a:lstStyle/>
          <a:p>
            <a:r>
              <a:rPr lang="en-US" sz="1200" dirty="0" err="1" smtClean="0">
                <a:latin typeface="Roboto Light"/>
                <a:cs typeface="Roboto Light"/>
              </a:rPr>
              <a:t>Amaro</a:t>
            </a:r>
            <a:r>
              <a:rPr lang="en-US" sz="1200" dirty="0" smtClean="0">
                <a:latin typeface="Roboto Light"/>
                <a:cs typeface="Roboto Light"/>
              </a:rPr>
              <a:t>, Jr. &amp; Barker (2006). Study Design in fMRI: Basic Principles. Brain &amp; Cognition, 60, 220-232. </a:t>
            </a:r>
            <a:endParaRPr lang="en-US" sz="1200" dirty="0">
              <a:latin typeface="Roboto Light"/>
              <a:cs typeface="Roboto Light"/>
            </a:endParaRPr>
          </a:p>
        </p:txBody>
      </p:sp>
      <p:sp>
        <p:nvSpPr>
          <p:cNvPr id="5" name="Rectangle 4"/>
          <p:cNvSpPr/>
          <p:nvPr/>
        </p:nvSpPr>
        <p:spPr>
          <a:xfrm>
            <a:off x="0" y="0"/>
            <a:ext cx="6096000"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01089" y="1216160"/>
            <a:ext cx="2493822" cy="2743200"/>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16102" y="2790195"/>
            <a:ext cx="2263799" cy="1077218"/>
          </a:xfrm>
          <a:prstGeom prst="rect">
            <a:avLst/>
          </a:prstGeom>
          <a:noFill/>
        </p:spPr>
        <p:txBody>
          <a:bodyPr wrap="none" rtlCol="0">
            <a:spAutoFit/>
          </a:bodyPr>
          <a:lstStyle/>
          <a:p>
            <a:pPr algn="ctr"/>
            <a:r>
              <a:rPr lang="en-US" sz="3200" spc="300" dirty="0" smtClean="0">
                <a:solidFill>
                  <a:schemeClr val="bg1"/>
                </a:solidFill>
                <a:latin typeface="Nexa Bold" charset="0"/>
                <a:ea typeface="Nexa Bold" charset="0"/>
                <a:cs typeface="Nexa Bold" charset="0"/>
              </a:rPr>
              <a:t>BASIC</a:t>
            </a:r>
            <a:endParaRPr lang="en-US" sz="3200" spc="300" dirty="0" smtClean="0">
              <a:solidFill>
                <a:schemeClr val="bg1"/>
              </a:solidFill>
              <a:latin typeface="Nexa Bold" charset="0"/>
              <a:ea typeface="Nexa Bold" charset="0"/>
              <a:cs typeface="Nexa Bold" charset="0"/>
            </a:endParaRPr>
          </a:p>
          <a:p>
            <a:pPr algn="ctr"/>
            <a:r>
              <a:rPr lang="en-US" sz="3200" spc="300" dirty="0" smtClean="0">
                <a:solidFill>
                  <a:schemeClr val="bg1"/>
                </a:solidFill>
                <a:latin typeface="Nexa Bold" charset="0"/>
                <a:ea typeface="Nexa Bold" charset="0"/>
                <a:cs typeface="Nexa Bold" charset="0"/>
              </a:rPr>
              <a:t>DESIGNS</a:t>
            </a:r>
            <a:endParaRPr lang="en-US" sz="3200" spc="300" dirty="0" smtClean="0">
              <a:solidFill>
                <a:schemeClr val="bg1"/>
              </a:solidFill>
              <a:latin typeface="Nexa Bold" charset="0"/>
              <a:ea typeface="Nexa Bold" charset="0"/>
              <a:cs typeface="Nexa Bold" charset="0"/>
            </a:endParaRPr>
          </a:p>
        </p:txBody>
      </p:sp>
      <p:cxnSp>
        <p:nvCxnSpPr>
          <p:cNvPr id="8" name="Straight Connector 7"/>
          <p:cNvCxnSpPr/>
          <p:nvPr/>
        </p:nvCxnSpPr>
        <p:spPr>
          <a:xfrm>
            <a:off x="2557375" y="4361180"/>
            <a:ext cx="981250"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0274300" y="1739900"/>
            <a:ext cx="1524000" cy="33655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10332108" y="1625600"/>
            <a:ext cx="1466192" cy="369332"/>
          </a:xfrm>
          <a:prstGeom prst="rect">
            <a:avLst/>
          </a:prstGeom>
          <a:noFill/>
        </p:spPr>
        <p:txBody>
          <a:bodyPr wrap="none" rtlCol="0">
            <a:spAutoFit/>
          </a:bodyPr>
          <a:lstStyle/>
          <a:p>
            <a:r>
              <a:rPr lang="en-US" dirty="0" smtClean="0">
                <a:latin typeface="Roboto Light"/>
                <a:cs typeface="Roboto Light"/>
              </a:rPr>
              <a:t>Block design</a:t>
            </a:r>
            <a:endParaRPr lang="en-US" dirty="0">
              <a:latin typeface="Roboto Light"/>
              <a:cs typeface="Roboto Light"/>
            </a:endParaRPr>
          </a:p>
        </p:txBody>
      </p:sp>
      <p:sp>
        <p:nvSpPr>
          <p:cNvPr id="10" name="TextBox 9"/>
          <p:cNvSpPr txBox="1"/>
          <p:nvPr/>
        </p:nvSpPr>
        <p:spPr>
          <a:xfrm>
            <a:off x="10332108" y="2950131"/>
            <a:ext cx="1720191" cy="646331"/>
          </a:xfrm>
          <a:prstGeom prst="rect">
            <a:avLst/>
          </a:prstGeom>
          <a:noFill/>
        </p:spPr>
        <p:txBody>
          <a:bodyPr wrap="square" rtlCol="0">
            <a:spAutoFit/>
          </a:bodyPr>
          <a:lstStyle/>
          <a:p>
            <a:r>
              <a:rPr lang="en-US" dirty="0" smtClean="0">
                <a:latin typeface="Roboto Light"/>
                <a:cs typeface="Roboto Light"/>
              </a:rPr>
              <a:t>Event-related design</a:t>
            </a:r>
            <a:endParaRPr lang="en-US" dirty="0">
              <a:latin typeface="Roboto Light"/>
              <a:cs typeface="Roboto Light"/>
            </a:endParaRPr>
          </a:p>
        </p:txBody>
      </p:sp>
      <p:sp>
        <p:nvSpPr>
          <p:cNvPr id="11" name="TextBox 10"/>
          <p:cNvSpPr txBox="1"/>
          <p:nvPr/>
        </p:nvSpPr>
        <p:spPr>
          <a:xfrm>
            <a:off x="10332108" y="4292600"/>
            <a:ext cx="1520744" cy="369332"/>
          </a:xfrm>
          <a:prstGeom prst="rect">
            <a:avLst/>
          </a:prstGeom>
          <a:noFill/>
        </p:spPr>
        <p:txBody>
          <a:bodyPr wrap="none" rtlCol="0">
            <a:spAutoFit/>
          </a:bodyPr>
          <a:lstStyle/>
          <a:p>
            <a:r>
              <a:rPr lang="en-US" dirty="0" smtClean="0">
                <a:latin typeface="Roboto Light"/>
                <a:cs typeface="Roboto Light"/>
              </a:rPr>
              <a:t>Mixed design</a:t>
            </a:r>
            <a:endParaRPr lang="en-US" dirty="0">
              <a:latin typeface="Roboto Light"/>
              <a:cs typeface="Roboto Light"/>
            </a:endParaRPr>
          </a:p>
        </p:txBody>
      </p:sp>
    </p:spTree>
    <p:extLst>
      <p:ext uri="{BB962C8B-B14F-4D97-AF65-F5344CB8AC3E}">
        <p14:creationId xmlns:p14="http://schemas.microsoft.com/office/powerpoint/2010/main" val="85140019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16940" y="331440"/>
            <a:ext cx="2558135" cy="707886"/>
          </a:xfrm>
          <a:prstGeom prst="rect">
            <a:avLst/>
          </a:prstGeom>
          <a:noFill/>
        </p:spPr>
        <p:txBody>
          <a:bodyPr wrap="none" rtlCol="0">
            <a:spAutoFit/>
          </a:bodyPr>
          <a:lstStyle/>
          <a:p>
            <a:pPr algn="ctr"/>
            <a:r>
              <a:rPr lang="en-US" sz="2000" dirty="0" smtClean="0">
                <a:solidFill>
                  <a:schemeClr val="bg1"/>
                </a:solidFill>
                <a:latin typeface="Nexa Bold" charset="0"/>
                <a:ea typeface="Nexa Bold" charset="0"/>
                <a:cs typeface="Nexa Bold" charset="0"/>
              </a:rPr>
              <a:t>WEEK 4</a:t>
            </a:r>
          </a:p>
          <a:p>
            <a:pPr algn="ctr"/>
            <a:r>
              <a:rPr lang="en-US" sz="2000" dirty="0" smtClean="0">
                <a:solidFill>
                  <a:schemeClr val="bg1"/>
                </a:solidFill>
                <a:latin typeface="Nexa Bold" charset="0"/>
                <a:ea typeface="Nexa Bold" charset="0"/>
                <a:cs typeface="Nexa Bold" charset="0"/>
              </a:rPr>
              <a:t>FUNCTIONAL MRI 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421751" y="2940424"/>
            <a:ext cx="3348543" cy="1323439"/>
          </a:xfrm>
          <a:prstGeom prst="rect">
            <a:avLst/>
          </a:prstGeom>
          <a:noFill/>
        </p:spPr>
        <p:txBody>
          <a:bodyPr wrap="none" rtlCol="0">
            <a:spAutoFit/>
          </a:bodyPr>
          <a:lstStyle/>
          <a:p>
            <a:pPr algn="ctr"/>
            <a:r>
              <a:rPr lang="en-US" sz="4000" spc="1400" dirty="0" smtClean="0">
                <a:solidFill>
                  <a:schemeClr val="bg1"/>
                </a:solidFill>
                <a:latin typeface="Roboto Light"/>
                <a:ea typeface="Nexa Bold" charset="0"/>
                <a:cs typeface="Roboto Light"/>
              </a:rPr>
              <a:t>BLOCK</a:t>
            </a:r>
          </a:p>
          <a:p>
            <a:pPr algn="ctr"/>
            <a:r>
              <a:rPr lang="en-US" sz="4000" spc="1400" dirty="0" smtClean="0">
                <a:solidFill>
                  <a:schemeClr val="bg1"/>
                </a:solidFill>
                <a:latin typeface="Roboto Light"/>
                <a:ea typeface="Nexa Bold" charset="0"/>
                <a:cs typeface="Roboto Light"/>
              </a:rPr>
              <a:t>DESIGNS</a:t>
            </a:r>
            <a:endParaRPr lang="en-US" sz="4000" spc="1400" dirty="0" smtClean="0">
              <a:solidFill>
                <a:schemeClr val="bg1"/>
              </a:solidFill>
              <a:latin typeface="Roboto Light"/>
              <a:ea typeface="Nexa Bold" charset="0"/>
              <a:cs typeface="Roboto Light"/>
            </a:endParaRPr>
          </a:p>
        </p:txBody>
      </p:sp>
    </p:spTree>
    <p:extLst>
      <p:ext uri="{BB962C8B-B14F-4D97-AF65-F5344CB8AC3E}">
        <p14:creationId xmlns:p14="http://schemas.microsoft.com/office/powerpoint/2010/main" val="293050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t="-28044" b="-28044"/>
          <a:stretch>
            <a:fillRect/>
          </a:stretch>
        </p:blipFill>
        <p:spPr>
          <a:xfrm>
            <a:off x="575732" y="576489"/>
            <a:ext cx="5116286" cy="5755822"/>
          </a:xfrm>
        </p:spPr>
      </p:pic>
      <p:sp>
        <p:nvSpPr>
          <p:cNvPr id="4" name="TextBox 3"/>
          <p:cNvSpPr txBox="1"/>
          <p:nvPr/>
        </p:nvSpPr>
        <p:spPr>
          <a:xfrm>
            <a:off x="278008" y="6317905"/>
            <a:ext cx="4606644" cy="461665"/>
          </a:xfrm>
          <a:prstGeom prst="rect">
            <a:avLst/>
          </a:prstGeom>
          <a:noFill/>
        </p:spPr>
        <p:txBody>
          <a:bodyPr wrap="square" rtlCol="0">
            <a:spAutoFit/>
          </a:bodyPr>
          <a:lstStyle/>
          <a:p>
            <a:r>
              <a:rPr lang="en-US" sz="1200" dirty="0" err="1" smtClean="0">
                <a:latin typeface="Roboto Light"/>
                <a:cs typeface="Roboto Light"/>
              </a:rPr>
              <a:t>Amaro</a:t>
            </a:r>
            <a:r>
              <a:rPr lang="en-US" sz="1200" dirty="0" smtClean="0">
                <a:latin typeface="Roboto Light"/>
                <a:cs typeface="Roboto Light"/>
              </a:rPr>
              <a:t>, Jr. &amp; Barker (2006). Study Design in fMRI: Basic Principles. Brain &amp; Cognition, 60, 220-232. </a:t>
            </a:r>
            <a:endParaRPr lang="en-US" sz="1200" dirty="0">
              <a:latin typeface="Roboto Light"/>
              <a:cs typeface="Roboto Light"/>
            </a:endParaRPr>
          </a:p>
        </p:txBody>
      </p:sp>
      <p:sp>
        <p:nvSpPr>
          <p:cNvPr id="5" name="Rectangle 4"/>
          <p:cNvSpPr/>
          <p:nvPr/>
        </p:nvSpPr>
        <p:spPr>
          <a:xfrm>
            <a:off x="6096000" y="0"/>
            <a:ext cx="6096000"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655852" y="1216160"/>
            <a:ext cx="2976301" cy="2743200"/>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655853" y="3323595"/>
            <a:ext cx="2976301" cy="584776"/>
          </a:xfrm>
          <a:prstGeom prst="rect">
            <a:avLst/>
          </a:prstGeom>
          <a:noFill/>
        </p:spPr>
        <p:txBody>
          <a:bodyPr wrap="none" rtlCol="0">
            <a:spAutoFit/>
          </a:bodyPr>
          <a:lstStyle/>
          <a:p>
            <a:pPr algn="ctr"/>
            <a:r>
              <a:rPr lang="en-US" sz="3200" spc="300" dirty="0" smtClean="0">
                <a:solidFill>
                  <a:schemeClr val="bg1"/>
                </a:solidFill>
                <a:latin typeface="Nexa Bold" charset="0"/>
                <a:ea typeface="Nexa Bold" charset="0"/>
                <a:cs typeface="Nexa Bold" charset="0"/>
              </a:rPr>
              <a:t>EFFICIENCY</a:t>
            </a:r>
            <a:endParaRPr lang="en-US" sz="3200" spc="300" dirty="0" smtClean="0">
              <a:solidFill>
                <a:schemeClr val="bg1"/>
              </a:solidFill>
              <a:latin typeface="Nexa Bold" charset="0"/>
              <a:ea typeface="Nexa Bold" charset="0"/>
              <a:cs typeface="Nexa Bold" charset="0"/>
            </a:endParaRPr>
          </a:p>
        </p:txBody>
      </p:sp>
      <p:cxnSp>
        <p:nvCxnSpPr>
          <p:cNvPr id="8" name="Straight Connector 7"/>
          <p:cNvCxnSpPr/>
          <p:nvPr/>
        </p:nvCxnSpPr>
        <p:spPr>
          <a:xfrm>
            <a:off x="2557375" y="4361180"/>
            <a:ext cx="981250"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264175" y="1739900"/>
            <a:ext cx="1524000" cy="33655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4321983" y="1625600"/>
            <a:ext cx="1466192" cy="369332"/>
          </a:xfrm>
          <a:prstGeom prst="rect">
            <a:avLst/>
          </a:prstGeom>
          <a:noFill/>
        </p:spPr>
        <p:txBody>
          <a:bodyPr wrap="none" rtlCol="0">
            <a:spAutoFit/>
          </a:bodyPr>
          <a:lstStyle/>
          <a:p>
            <a:r>
              <a:rPr lang="en-US" dirty="0" smtClean="0">
                <a:latin typeface="Roboto Light"/>
                <a:cs typeface="Roboto Light"/>
              </a:rPr>
              <a:t>Block design</a:t>
            </a:r>
            <a:endParaRPr lang="en-US" dirty="0">
              <a:latin typeface="Roboto Light"/>
              <a:cs typeface="Roboto Light"/>
            </a:endParaRPr>
          </a:p>
        </p:txBody>
      </p:sp>
      <p:sp>
        <p:nvSpPr>
          <p:cNvPr id="10" name="TextBox 9"/>
          <p:cNvSpPr txBox="1"/>
          <p:nvPr/>
        </p:nvSpPr>
        <p:spPr>
          <a:xfrm>
            <a:off x="4321983" y="2950131"/>
            <a:ext cx="1720191" cy="646331"/>
          </a:xfrm>
          <a:prstGeom prst="rect">
            <a:avLst/>
          </a:prstGeom>
          <a:noFill/>
        </p:spPr>
        <p:txBody>
          <a:bodyPr wrap="square" rtlCol="0">
            <a:spAutoFit/>
          </a:bodyPr>
          <a:lstStyle/>
          <a:p>
            <a:r>
              <a:rPr lang="en-US" dirty="0" smtClean="0">
                <a:latin typeface="Roboto Light"/>
                <a:cs typeface="Roboto Light"/>
              </a:rPr>
              <a:t>Event-related design</a:t>
            </a:r>
            <a:endParaRPr lang="en-US" dirty="0">
              <a:latin typeface="Roboto Light"/>
              <a:cs typeface="Roboto Light"/>
            </a:endParaRPr>
          </a:p>
        </p:txBody>
      </p:sp>
      <p:sp>
        <p:nvSpPr>
          <p:cNvPr id="11" name="TextBox 10"/>
          <p:cNvSpPr txBox="1"/>
          <p:nvPr/>
        </p:nvSpPr>
        <p:spPr>
          <a:xfrm>
            <a:off x="4321983" y="4292600"/>
            <a:ext cx="1520744" cy="369332"/>
          </a:xfrm>
          <a:prstGeom prst="rect">
            <a:avLst/>
          </a:prstGeom>
          <a:noFill/>
        </p:spPr>
        <p:txBody>
          <a:bodyPr wrap="none" rtlCol="0">
            <a:spAutoFit/>
          </a:bodyPr>
          <a:lstStyle/>
          <a:p>
            <a:r>
              <a:rPr lang="en-US" dirty="0" smtClean="0">
                <a:latin typeface="Roboto Light"/>
                <a:cs typeface="Roboto Light"/>
              </a:rPr>
              <a:t>Mixed design</a:t>
            </a:r>
            <a:endParaRPr lang="en-US" dirty="0">
              <a:latin typeface="Roboto Light"/>
              <a:cs typeface="Roboto Light"/>
            </a:endParaRPr>
          </a:p>
        </p:txBody>
      </p:sp>
      <p:sp>
        <p:nvSpPr>
          <p:cNvPr id="12" name="TextBox 11"/>
          <p:cNvSpPr txBox="1"/>
          <p:nvPr/>
        </p:nvSpPr>
        <p:spPr>
          <a:xfrm>
            <a:off x="6623956" y="4610100"/>
            <a:ext cx="5574393" cy="1723549"/>
          </a:xfrm>
          <a:prstGeom prst="rect">
            <a:avLst/>
          </a:prstGeom>
          <a:noFill/>
        </p:spPr>
        <p:txBody>
          <a:bodyPr wrap="square" rtlCol="0">
            <a:spAutoFit/>
          </a:bodyPr>
          <a:lstStyle/>
          <a:p>
            <a:pPr marL="285750" indent="-285750">
              <a:spcAft>
                <a:spcPts val="1200"/>
              </a:spcAft>
              <a:buFont typeface="Arial"/>
              <a:buChar char="•"/>
            </a:pPr>
            <a:r>
              <a:rPr lang="en-US" sz="2400" dirty="0" smtClean="0">
                <a:solidFill>
                  <a:schemeClr val="bg1"/>
                </a:solidFill>
                <a:latin typeface="Roboto Light"/>
                <a:cs typeface="Roboto Light"/>
              </a:rPr>
              <a:t>Block designs are more efficient than event-related or mixed designs</a:t>
            </a:r>
          </a:p>
          <a:p>
            <a:pPr marL="285750" indent="-285750">
              <a:spcAft>
                <a:spcPts val="1200"/>
              </a:spcAft>
              <a:buFont typeface="Arial"/>
              <a:buChar char="•"/>
            </a:pPr>
            <a:r>
              <a:rPr lang="en-US" sz="2400" dirty="0" smtClean="0">
                <a:solidFill>
                  <a:schemeClr val="bg1"/>
                </a:solidFill>
                <a:latin typeface="Roboto Light"/>
                <a:cs typeface="Roboto Light"/>
              </a:rPr>
              <a:t>Higher efficiency means less time to have the same statistical power</a:t>
            </a:r>
            <a:endParaRPr lang="en-US" sz="2400" dirty="0">
              <a:solidFill>
                <a:schemeClr val="bg1"/>
              </a:solidFill>
              <a:latin typeface="Roboto Light"/>
              <a:cs typeface="Roboto Light"/>
            </a:endParaRPr>
          </a:p>
        </p:txBody>
      </p:sp>
      <p:sp>
        <p:nvSpPr>
          <p:cNvPr id="13" name="Rectangle 12"/>
          <p:cNvSpPr/>
          <p:nvPr/>
        </p:nvSpPr>
        <p:spPr>
          <a:xfrm>
            <a:off x="278008" y="3323595"/>
            <a:ext cx="1825476" cy="809476"/>
          </a:xfrm>
          <a:prstGeom prst="rect">
            <a:avLst/>
          </a:prstGeom>
          <a:solidFill>
            <a:schemeClr val="bg1"/>
          </a:solidFill>
          <a:ln w="28575" cmpd="sng">
            <a:solidFill>
              <a:srgbClr val="37333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Roboto Light"/>
                <a:cs typeface="Roboto Light"/>
              </a:rPr>
              <a:t>&lt; 20% efficiency relative to block designs</a:t>
            </a:r>
            <a:endParaRPr lang="en-US" sz="1600" dirty="0">
              <a:solidFill>
                <a:schemeClr val="tx1"/>
              </a:solidFill>
              <a:latin typeface="Roboto Light"/>
              <a:cs typeface="Roboto Light"/>
            </a:endParaRPr>
          </a:p>
        </p:txBody>
      </p:sp>
    </p:spTree>
    <p:extLst>
      <p:ext uri="{BB962C8B-B14F-4D97-AF65-F5344CB8AC3E}">
        <p14:creationId xmlns:p14="http://schemas.microsoft.com/office/powerpoint/2010/main" val="135427943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0"/>
          </p:nvPr>
        </p:nvPicPr>
        <p:blipFill>
          <a:blip r:embed="rId3"/>
          <a:srcRect t="-23723" b="-23723"/>
          <a:stretch>
            <a:fillRect/>
          </a:stretch>
        </p:blipFill>
        <p:spPr>
          <a:xfrm>
            <a:off x="455080" y="551089"/>
            <a:ext cx="5116286" cy="5755822"/>
          </a:xfrm>
        </p:spPr>
      </p:pic>
      <p:sp>
        <p:nvSpPr>
          <p:cNvPr id="4" name="TextBox 3"/>
          <p:cNvSpPr txBox="1"/>
          <p:nvPr/>
        </p:nvSpPr>
        <p:spPr>
          <a:xfrm>
            <a:off x="254053" y="6283456"/>
            <a:ext cx="4606644" cy="276999"/>
          </a:xfrm>
          <a:prstGeom prst="rect">
            <a:avLst/>
          </a:prstGeom>
          <a:noFill/>
        </p:spPr>
        <p:txBody>
          <a:bodyPr wrap="square" rtlCol="0">
            <a:spAutoFit/>
          </a:bodyPr>
          <a:lstStyle/>
          <a:p>
            <a:r>
              <a:rPr lang="en-US" sz="1200" dirty="0" smtClean="0">
                <a:latin typeface="Roboto Light"/>
                <a:cs typeface="Roboto Light"/>
              </a:rPr>
              <a:t>Sonia Bishop (2015)</a:t>
            </a:r>
            <a:endParaRPr lang="en-US" sz="1200" dirty="0">
              <a:latin typeface="Roboto Light"/>
              <a:cs typeface="Roboto Light"/>
            </a:endParaRPr>
          </a:p>
        </p:txBody>
      </p:sp>
      <p:sp>
        <p:nvSpPr>
          <p:cNvPr id="5" name="Rectangle 4"/>
          <p:cNvSpPr/>
          <p:nvPr/>
        </p:nvSpPr>
        <p:spPr>
          <a:xfrm>
            <a:off x="6089651" y="0"/>
            <a:ext cx="6096000"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649503" y="1216160"/>
            <a:ext cx="2976301" cy="2743200"/>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649504" y="3323595"/>
            <a:ext cx="2976301" cy="584776"/>
          </a:xfrm>
          <a:prstGeom prst="rect">
            <a:avLst/>
          </a:prstGeom>
          <a:noFill/>
        </p:spPr>
        <p:txBody>
          <a:bodyPr wrap="none" rtlCol="0">
            <a:spAutoFit/>
          </a:bodyPr>
          <a:lstStyle/>
          <a:p>
            <a:pPr algn="ctr"/>
            <a:r>
              <a:rPr lang="en-US" sz="3200" spc="300" dirty="0" smtClean="0">
                <a:solidFill>
                  <a:schemeClr val="bg1"/>
                </a:solidFill>
                <a:latin typeface="Nexa Bold" charset="0"/>
                <a:ea typeface="Nexa Bold" charset="0"/>
                <a:cs typeface="Nexa Bold" charset="0"/>
              </a:rPr>
              <a:t>EFFICIENCY</a:t>
            </a:r>
            <a:endParaRPr lang="en-US" sz="3200" spc="300" dirty="0" smtClean="0">
              <a:solidFill>
                <a:schemeClr val="bg1"/>
              </a:solidFill>
              <a:latin typeface="Nexa Bold" charset="0"/>
              <a:ea typeface="Nexa Bold" charset="0"/>
              <a:cs typeface="Nexa Bold" charset="0"/>
            </a:endParaRPr>
          </a:p>
        </p:txBody>
      </p:sp>
      <p:cxnSp>
        <p:nvCxnSpPr>
          <p:cNvPr id="8" name="Straight Connector 7"/>
          <p:cNvCxnSpPr/>
          <p:nvPr/>
        </p:nvCxnSpPr>
        <p:spPr>
          <a:xfrm>
            <a:off x="2557375" y="4361180"/>
            <a:ext cx="981250"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17607" y="4610100"/>
            <a:ext cx="5574393" cy="1723549"/>
          </a:xfrm>
          <a:prstGeom prst="rect">
            <a:avLst/>
          </a:prstGeom>
          <a:noFill/>
        </p:spPr>
        <p:txBody>
          <a:bodyPr wrap="square" rtlCol="0">
            <a:spAutoFit/>
          </a:bodyPr>
          <a:lstStyle/>
          <a:p>
            <a:pPr marL="285750" indent="-285750">
              <a:spcAft>
                <a:spcPts val="1200"/>
              </a:spcAft>
              <a:buFont typeface="Arial"/>
              <a:buChar char="•"/>
            </a:pPr>
            <a:r>
              <a:rPr lang="en-US" sz="2400" dirty="0" smtClean="0">
                <a:solidFill>
                  <a:schemeClr val="bg1"/>
                </a:solidFill>
                <a:latin typeface="Roboto Light"/>
                <a:cs typeface="Roboto Light"/>
              </a:rPr>
              <a:t>No additional benefit to increasing block length past 10 to 20 seconds</a:t>
            </a:r>
          </a:p>
          <a:p>
            <a:pPr marL="285750" indent="-285750">
              <a:spcAft>
                <a:spcPts val="1200"/>
              </a:spcAft>
              <a:buFont typeface="Arial"/>
              <a:buChar char="•"/>
            </a:pPr>
            <a:r>
              <a:rPr lang="en-US" sz="2400" dirty="0" smtClean="0">
                <a:solidFill>
                  <a:schemeClr val="bg1"/>
                </a:solidFill>
                <a:latin typeface="Roboto Light"/>
                <a:cs typeface="Roboto Light"/>
              </a:rPr>
              <a:t>NB: The shorter the block, the more </a:t>
            </a:r>
            <a:r>
              <a:rPr lang="en-US" sz="2400" dirty="0" err="1" smtClean="0">
                <a:solidFill>
                  <a:schemeClr val="bg1"/>
                </a:solidFill>
                <a:latin typeface="Roboto Light"/>
                <a:cs typeface="Roboto Light"/>
              </a:rPr>
              <a:t>attentional</a:t>
            </a:r>
            <a:r>
              <a:rPr lang="en-US" sz="2400" dirty="0" smtClean="0">
                <a:solidFill>
                  <a:schemeClr val="bg1"/>
                </a:solidFill>
                <a:latin typeface="Roboto Light"/>
                <a:cs typeface="Roboto Light"/>
              </a:rPr>
              <a:t> demands there are</a:t>
            </a:r>
            <a:endParaRPr lang="en-US" sz="2400" dirty="0">
              <a:solidFill>
                <a:schemeClr val="bg1"/>
              </a:solidFill>
              <a:latin typeface="Roboto Light"/>
              <a:cs typeface="Roboto Light"/>
            </a:endParaRPr>
          </a:p>
        </p:txBody>
      </p:sp>
    </p:spTree>
    <p:extLst>
      <p:ext uri="{BB962C8B-B14F-4D97-AF65-F5344CB8AC3E}">
        <p14:creationId xmlns:p14="http://schemas.microsoft.com/office/powerpoint/2010/main" val="368167636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93090" y="1731116"/>
            <a:ext cx="1113073" cy="1637969"/>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37968" y="1574290"/>
            <a:ext cx="2286779" cy="1938992"/>
          </a:xfrm>
          <a:prstGeom prst="rect">
            <a:avLst/>
          </a:prstGeom>
          <a:noFill/>
        </p:spPr>
        <p:txBody>
          <a:bodyPr wrap="none" rtlCol="0">
            <a:spAutoFit/>
          </a:bodyPr>
          <a:lstStyle/>
          <a:p>
            <a:r>
              <a:rPr lang="en-US" sz="4000" dirty="0" smtClean="0">
                <a:solidFill>
                  <a:srgbClr val="FF9F1B"/>
                </a:solidFill>
                <a:latin typeface="Nexa Bold" charset="0"/>
                <a:ea typeface="Nexa Bold" charset="0"/>
                <a:cs typeface="Nexa Bold" charset="0"/>
              </a:rPr>
              <a:t>BLOCK</a:t>
            </a:r>
          </a:p>
          <a:p>
            <a:r>
              <a:rPr lang="en-US" sz="4000" dirty="0" smtClean="0">
                <a:solidFill>
                  <a:srgbClr val="000000"/>
                </a:solidFill>
                <a:latin typeface="Nexa Bold" charset="0"/>
                <a:ea typeface="Nexa Bold" charset="0"/>
                <a:cs typeface="Nexa Bold" charset="0"/>
              </a:rPr>
              <a:t>LENGTH</a:t>
            </a:r>
            <a:endParaRPr lang="en-US" sz="4000" dirty="0" smtClean="0">
              <a:solidFill>
                <a:srgbClr val="000000"/>
              </a:solidFill>
              <a:latin typeface="Nexa Bold" charset="0"/>
              <a:ea typeface="Nexa Bold" charset="0"/>
              <a:cs typeface="Nexa Bold" charset="0"/>
            </a:endParaRPr>
          </a:p>
          <a:p>
            <a:r>
              <a:rPr lang="en-US" sz="4000" dirty="0" smtClean="0">
                <a:solidFill>
                  <a:schemeClr val="bg1"/>
                </a:solidFill>
                <a:latin typeface="Nexa Bold" charset="0"/>
                <a:ea typeface="Nexa Bold" charset="0"/>
                <a:cs typeface="Nexa Bold" charset="0"/>
              </a:rPr>
              <a:t>TEAM</a:t>
            </a:r>
            <a:endParaRPr lang="en-US" sz="4000" dirty="0">
              <a:solidFill>
                <a:schemeClr val="bg1"/>
              </a:solidFill>
              <a:latin typeface="Nexa Bold" charset="0"/>
              <a:ea typeface="Nexa Bold" charset="0"/>
              <a:cs typeface="Nexa Bold" charset="0"/>
            </a:endParaRPr>
          </a:p>
        </p:txBody>
      </p:sp>
      <p:sp>
        <p:nvSpPr>
          <p:cNvPr id="20" name="Rectangle 19"/>
          <p:cNvSpPr/>
          <p:nvPr/>
        </p:nvSpPr>
        <p:spPr>
          <a:xfrm>
            <a:off x="1037968" y="2852679"/>
            <a:ext cx="3574672" cy="2308324"/>
          </a:xfrm>
          <a:prstGeom prst="rect">
            <a:avLst/>
          </a:prstGeom>
        </p:spPr>
        <p:txBody>
          <a:bodyPr wrap="square">
            <a:spAutoFit/>
          </a:bodyPr>
          <a:lstStyle/>
          <a:p>
            <a:pPr marL="342900" indent="-342900">
              <a:buFont typeface="Arial"/>
              <a:buChar char="•"/>
            </a:pPr>
            <a:r>
              <a:rPr lang="en-US" sz="2400" dirty="0" smtClean="0">
                <a:solidFill>
                  <a:schemeClr val="tx1">
                    <a:lumMod val="75000"/>
                    <a:lumOff val="25000"/>
                  </a:schemeClr>
                </a:solidFill>
                <a:latin typeface="Roboto Light"/>
                <a:ea typeface="Roboto Thin" charset="0"/>
                <a:cs typeface="Roboto Light"/>
              </a:rPr>
              <a:t>NB: Longer blocks have more overlap between design frequency and noise frequency / impact of scanner drift </a:t>
            </a:r>
            <a:endParaRPr lang="en-US" sz="2400" dirty="0" smtClean="0">
              <a:solidFill>
                <a:schemeClr val="tx1">
                  <a:lumMod val="75000"/>
                  <a:lumOff val="25000"/>
                </a:schemeClr>
              </a:solidFill>
              <a:latin typeface="Roboto Light"/>
              <a:ea typeface="Roboto Thin" charset="0"/>
              <a:cs typeface="Roboto Light"/>
            </a:endParaRPr>
          </a:p>
        </p:txBody>
      </p:sp>
      <p:cxnSp>
        <p:nvCxnSpPr>
          <p:cNvPr id="21" name="Straight Connector 20"/>
          <p:cNvCxnSpPr/>
          <p:nvPr/>
        </p:nvCxnSpPr>
        <p:spPr>
          <a:xfrm flipH="1">
            <a:off x="1136802" y="5301558"/>
            <a:ext cx="691764"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pic>
        <p:nvPicPr>
          <p:cNvPr id="9" name="Picture Placeholder 8"/>
          <p:cNvPicPr>
            <a:picLocks noGrp="1" noChangeAspect="1"/>
          </p:cNvPicPr>
          <p:nvPr>
            <p:ph type="pic" sz="quarter" idx="10"/>
          </p:nvPr>
        </p:nvPicPr>
        <p:blipFill>
          <a:blip r:embed="rId3"/>
          <a:srcRect t="-10615" b="-10615"/>
          <a:stretch>
            <a:fillRect/>
          </a:stretch>
        </p:blipFill>
        <p:spPr/>
      </p:pic>
      <p:sp>
        <p:nvSpPr>
          <p:cNvPr id="23" name="TextBox 22"/>
          <p:cNvSpPr txBox="1"/>
          <p:nvPr/>
        </p:nvSpPr>
        <p:spPr>
          <a:xfrm>
            <a:off x="254053" y="6283456"/>
            <a:ext cx="4606644" cy="276999"/>
          </a:xfrm>
          <a:prstGeom prst="rect">
            <a:avLst/>
          </a:prstGeom>
          <a:noFill/>
        </p:spPr>
        <p:txBody>
          <a:bodyPr wrap="square" rtlCol="0">
            <a:spAutoFit/>
          </a:bodyPr>
          <a:lstStyle/>
          <a:p>
            <a:r>
              <a:rPr lang="en-US" sz="1200" dirty="0" smtClean="0">
                <a:latin typeface="Roboto Light"/>
                <a:cs typeface="Roboto Light"/>
              </a:rPr>
              <a:t>Sonia Bishop (2015)</a:t>
            </a:r>
            <a:endParaRPr lang="en-US" sz="1200" dirty="0">
              <a:latin typeface="Roboto Light"/>
              <a:cs typeface="Roboto Light"/>
            </a:endParaRPr>
          </a:p>
        </p:txBody>
      </p:sp>
    </p:spTree>
    <p:extLst>
      <p:ext uri="{BB962C8B-B14F-4D97-AF65-F5344CB8AC3E}">
        <p14:creationId xmlns:p14="http://schemas.microsoft.com/office/powerpoint/2010/main" val="424931679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75835" y="6294478"/>
            <a:ext cx="4473626" cy="276999"/>
          </a:xfrm>
          <a:prstGeom prst="rect">
            <a:avLst/>
          </a:prstGeom>
          <a:noFill/>
        </p:spPr>
        <p:txBody>
          <a:bodyPr wrap="none" rtlCol="0">
            <a:spAutoFit/>
          </a:bodyPr>
          <a:lstStyle/>
          <a:p>
            <a:r>
              <a:rPr lang="en-US" sz="1200" dirty="0" smtClean="0">
                <a:latin typeface="Roboto Light"/>
                <a:cs typeface="Roboto Light"/>
              </a:rPr>
              <a:t>Harris et al.  (2011). Developmental Cognitive Neuroscience, 1, 3</a:t>
            </a:r>
            <a:endParaRPr lang="en-US" sz="1200" dirty="0">
              <a:latin typeface="Roboto Light"/>
              <a:cs typeface="Roboto Light"/>
            </a:endParaRPr>
          </a:p>
        </p:txBody>
      </p:sp>
      <p:pic>
        <p:nvPicPr>
          <p:cNvPr id="3" name="Picture Placeholder 2"/>
          <p:cNvPicPr>
            <a:picLocks noGrp="1" noChangeAspect="1"/>
          </p:cNvPicPr>
          <p:nvPr>
            <p:ph type="pic" sz="quarter" idx="10"/>
          </p:nvPr>
        </p:nvPicPr>
        <p:blipFill>
          <a:blip r:embed="rId3"/>
          <a:srcRect t="-13462" b="-13462"/>
          <a:stretch>
            <a:fillRect/>
          </a:stretch>
        </p:blipFill>
        <p:spPr>
          <a:xfrm>
            <a:off x="2457117" y="2290235"/>
            <a:ext cx="3638883" cy="4095155"/>
          </a:xfrm>
        </p:spPr>
      </p:pic>
      <p:pic>
        <p:nvPicPr>
          <p:cNvPr id="4" name="Picture Placeholder 2"/>
          <p:cNvPicPr>
            <a:picLocks noChangeAspect="1"/>
          </p:cNvPicPr>
          <p:nvPr/>
        </p:nvPicPr>
        <p:blipFill>
          <a:blip r:embed="rId4"/>
          <a:srcRect t="-24779" b="-24779"/>
          <a:stretch>
            <a:fillRect/>
          </a:stretch>
        </p:blipFill>
        <p:spPr>
          <a:xfrm>
            <a:off x="6526520" y="2383388"/>
            <a:ext cx="3639851" cy="4094833"/>
          </a:xfrm>
          <a:custGeom>
            <a:avLst/>
            <a:gdLst>
              <a:gd name="connsiteX0" fmla="*/ 0 w 5116286"/>
              <a:gd name="connsiteY0" fmla="*/ 0 h 5755822"/>
              <a:gd name="connsiteX1" fmla="*/ 5116286 w 5116286"/>
              <a:gd name="connsiteY1" fmla="*/ 0 h 5755822"/>
              <a:gd name="connsiteX2" fmla="*/ 5116286 w 5116286"/>
              <a:gd name="connsiteY2" fmla="*/ 5755822 h 5755822"/>
              <a:gd name="connsiteX3" fmla="*/ 0 w 5116286"/>
              <a:gd name="connsiteY3" fmla="*/ 5755822 h 5755822"/>
            </a:gdLst>
            <a:ahLst/>
            <a:cxnLst>
              <a:cxn ang="0">
                <a:pos x="connsiteX0" y="connsiteY0"/>
              </a:cxn>
              <a:cxn ang="0">
                <a:pos x="connsiteX1" y="connsiteY1"/>
              </a:cxn>
              <a:cxn ang="0">
                <a:pos x="connsiteX2" y="connsiteY2"/>
              </a:cxn>
              <a:cxn ang="0">
                <a:pos x="connsiteX3" y="connsiteY3"/>
              </a:cxn>
            </a:cxnLst>
            <a:rect l="l" t="t" r="r" b="b"/>
            <a:pathLst>
              <a:path w="5116286" h="5755822">
                <a:moveTo>
                  <a:pt x="0" y="0"/>
                </a:moveTo>
                <a:lnTo>
                  <a:pt x="5116286" y="0"/>
                </a:lnTo>
                <a:lnTo>
                  <a:pt x="5116286" y="5755822"/>
                </a:lnTo>
                <a:lnTo>
                  <a:pt x="0" y="5755822"/>
                </a:lnTo>
                <a:close/>
              </a:path>
            </a:pathLst>
          </a:custGeom>
        </p:spPr>
      </p:pic>
      <p:sp>
        <p:nvSpPr>
          <p:cNvPr id="6" name="TextBox 5"/>
          <p:cNvSpPr txBox="1"/>
          <p:nvPr/>
        </p:nvSpPr>
        <p:spPr>
          <a:xfrm>
            <a:off x="1819874" y="6246657"/>
            <a:ext cx="3980577" cy="276999"/>
          </a:xfrm>
          <a:prstGeom prst="rect">
            <a:avLst/>
          </a:prstGeom>
          <a:noFill/>
        </p:spPr>
        <p:txBody>
          <a:bodyPr wrap="none" rtlCol="0">
            <a:spAutoFit/>
          </a:bodyPr>
          <a:lstStyle/>
          <a:p>
            <a:pPr algn="r"/>
            <a:r>
              <a:rPr lang="en-US" sz="1200" dirty="0" err="1" smtClean="0">
                <a:latin typeface="Roboto Light"/>
                <a:cs typeface="Roboto Light"/>
              </a:rPr>
              <a:t>D’Esposito</a:t>
            </a:r>
            <a:r>
              <a:rPr lang="en-US" sz="1200" dirty="0" smtClean="0">
                <a:latin typeface="Roboto Light"/>
                <a:cs typeface="Roboto Light"/>
              </a:rPr>
              <a:t> et al. (2003). Nature Reviews Neuroscience, 4</a:t>
            </a:r>
            <a:endParaRPr lang="en-US" sz="1200" dirty="0">
              <a:latin typeface="Roboto Light"/>
              <a:cs typeface="Roboto Light"/>
            </a:endParaRPr>
          </a:p>
        </p:txBody>
      </p:sp>
      <p:sp>
        <p:nvSpPr>
          <p:cNvPr id="7" name="TextBox 6"/>
          <p:cNvSpPr txBox="1"/>
          <p:nvPr/>
        </p:nvSpPr>
        <p:spPr>
          <a:xfrm>
            <a:off x="4432087" y="1274572"/>
            <a:ext cx="3327834" cy="1015663"/>
          </a:xfrm>
          <a:prstGeom prst="rect">
            <a:avLst/>
          </a:prstGeom>
          <a:noFill/>
        </p:spPr>
        <p:txBody>
          <a:bodyPr wrap="none" rtlCol="0">
            <a:spAutoFit/>
          </a:bodyPr>
          <a:lstStyle/>
          <a:p>
            <a:pPr algn="ctr"/>
            <a:r>
              <a:rPr lang="en-US" sz="6000" dirty="0" smtClean="0">
                <a:solidFill>
                  <a:srgbClr val="000000"/>
                </a:solidFill>
                <a:latin typeface="Nexa Bold" charset="0"/>
                <a:ea typeface="Nexa Bold" charset="0"/>
                <a:cs typeface="Nexa Bold" charset="0"/>
              </a:rPr>
              <a:t>REVIEW</a:t>
            </a:r>
          </a:p>
        </p:txBody>
      </p:sp>
      <p:cxnSp>
        <p:nvCxnSpPr>
          <p:cNvPr id="8" name="Straight Connector 7"/>
          <p:cNvCxnSpPr/>
          <p:nvPr/>
        </p:nvCxnSpPr>
        <p:spPr>
          <a:xfrm>
            <a:off x="5380373" y="2624119"/>
            <a:ext cx="14312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25748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93090" y="1731116"/>
            <a:ext cx="1113073" cy="1637969"/>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37968" y="1574290"/>
            <a:ext cx="2286779" cy="1938992"/>
          </a:xfrm>
          <a:prstGeom prst="rect">
            <a:avLst/>
          </a:prstGeom>
          <a:noFill/>
        </p:spPr>
        <p:txBody>
          <a:bodyPr wrap="none" rtlCol="0">
            <a:spAutoFit/>
          </a:bodyPr>
          <a:lstStyle/>
          <a:p>
            <a:r>
              <a:rPr lang="en-US" sz="4000" dirty="0" smtClean="0">
                <a:solidFill>
                  <a:srgbClr val="FF9F1B"/>
                </a:solidFill>
                <a:latin typeface="Nexa Bold" charset="0"/>
                <a:ea typeface="Nexa Bold" charset="0"/>
                <a:cs typeface="Nexa Bold" charset="0"/>
              </a:rPr>
              <a:t>BLOCK</a:t>
            </a:r>
          </a:p>
          <a:p>
            <a:r>
              <a:rPr lang="en-US" sz="4000" dirty="0" smtClean="0">
                <a:solidFill>
                  <a:srgbClr val="000000"/>
                </a:solidFill>
                <a:latin typeface="Nexa Bold" charset="0"/>
                <a:ea typeface="Nexa Bold" charset="0"/>
                <a:cs typeface="Nexa Bold" charset="0"/>
              </a:rPr>
              <a:t>LENGTH</a:t>
            </a:r>
            <a:endParaRPr lang="en-US" sz="4000" dirty="0" smtClean="0">
              <a:solidFill>
                <a:srgbClr val="000000"/>
              </a:solidFill>
              <a:latin typeface="Nexa Bold" charset="0"/>
              <a:ea typeface="Nexa Bold" charset="0"/>
              <a:cs typeface="Nexa Bold" charset="0"/>
            </a:endParaRPr>
          </a:p>
          <a:p>
            <a:r>
              <a:rPr lang="en-US" sz="4000" dirty="0" smtClean="0">
                <a:solidFill>
                  <a:schemeClr val="bg1"/>
                </a:solidFill>
                <a:latin typeface="Nexa Bold" charset="0"/>
                <a:ea typeface="Nexa Bold" charset="0"/>
                <a:cs typeface="Nexa Bold" charset="0"/>
              </a:rPr>
              <a:t>TEAM</a:t>
            </a:r>
            <a:endParaRPr lang="en-US" sz="4000" dirty="0">
              <a:solidFill>
                <a:schemeClr val="bg1"/>
              </a:solidFill>
              <a:latin typeface="Nexa Bold" charset="0"/>
              <a:ea typeface="Nexa Bold" charset="0"/>
              <a:cs typeface="Nexa Bold" charset="0"/>
            </a:endParaRPr>
          </a:p>
        </p:txBody>
      </p:sp>
      <p:sp>
        <p:nvSpPr>
          <p:cNvPr id="20" name="Rectangle 19"/>
          <p:cNvSpPr/>
          <p:nvPr/>
        </p:nvSpPr>
        <p:spPr>
          <a:xfrm>
            <a:off x="1037968" y="2852679"/>
            <a:ext cx="3574672" cy="1569660"/>
          </a:xfrm>
          <a:prstGeom prst="rect">
            <a:avLst/>
          </a:prstGeom>
        </p:spPr>
        <p:txBody>
          <a:bodyPr wrap="square">
            <a:spAutoFit/>
          </a:bodyPr>
          <a:lstStyle/>
          <a:p>
            <a:pPr marL="342900" indent="-342900">
              <a:buFont typeface="Arial"/>
              <a:buChar char="•"/>
            </a:pPr>
            <a:r>
              <a:rPr lang="en-US" sz="2400" dirty="0" smtClean="0">
                <a:solidFill>
                  <a:schemeClr val="tx1">
                    <a:lumMod val="75000"/>
                    <a:lumOff val="25000"/>
                  </a:schemeClr>
                </a:solidFill>
                <a:latin typeface="Roboto Light"/>
                <a:ea typeface="Roboto Thin" charset="0"/>
                <a:cs typeface="Roboto Light"/>
              </a:rPr>
              <a:t>Block lengths ~20 seconds are most efficient and minimize set shifting </a:t>
            </a:r>
            <a:endParaRPr lang="en-US" sz="2400" dirty="0" smtClean="0">
              <a:solidFill>
                <a:schemeClr val="tx1">
                  <a:lumMod val="75000"/>
                  <a:lumOff val="25000"/>
                </a:schemeClr>
              </a:solidFill>
              <a:latin typeface="Roboto Light"/>
              <a:ea typeface="Roboto Thin" charset="0"/>
              <a:cs typeface="Roboto Light"/>
            </a:endParaRPr>
          </a:p>
        </p:txBody>
      </p:sp>
      <p:cxnSp>
        <p:nvCxnSpPr>
          <p:cNvPr id="21" name="Straight Connector 20"/>
          <p:cNvCxnSpPr/>
          <p:nvPr/>
        </p:nvCxnSpPr>
        <p:spPr>
          <a:xfrm flipH="1">
            <a:off x="1136802" y="5301558"/>
            <a:ext cx="691764"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pic>
        <p:nvPicPr>
          <p:cNvPr id="9" name="Picture Placeholder 8"/>
          <p:cNvPicPr>
            <a:picLocks noGrp="1" noChangeAspect="1"/>
          </p:cNvPicPr>
          <p:nvPr>
            <p:ph type="pic" sz="quarter" idx="10"/>
          </p:nvPr>
        </p:nvPicPr>
        <p:blipFill>
          <a:blip r:embed="rId3"/>
          <a:srcRect t="-10615" b="-10615"/>
          <a:stretch>
            <a:fillRect/>
          </a:stretch>
        </p:blipFill>
        <p:spPr/>
      </p:pic>
      <p:sp>
        <p:nvSpPr>
          <p:cNvPr id="23" name="TextBox 22"/>
          <p:cNvSpPr txBox="1"/>
          <p:nvPr/>
        </p:nvSpPr>
        <p:spPr>
          <a:xfrm>
            <a:off x="254053" y="6283456"/>
            <a:ext cx="4606644" cy="276999"/>
          </a:xfrm>
          <a:prstGeom prst="rect">
            <a:avLst/>
          </a:prstGeom>
          <a:noFill/>
        </p:spPr>
        <p:txBody>
          <a:bodyPr wrap="square" rtlCol="0">
            <a:spAutoFit/>
          </a:bodyPr>
          <a:lstStyle/>
          <a:p>
            <a:r>
              <a:rPr lang="en-US" sz="1200" dirty="0" smtClean="0">
                <a:latin typeface="Roboto Light"/>
                <a:cs typeface="Roboto Light"/>
              </a:rPr>
              <a:t>Sonia Bishop (2015)</a:t>
            </a:r>
            <a:endParaRPr lang="en-US" sz="1200" dirty="0">
              <a:latin typeface="Roboto Light"/>
              <a:cs typeface="Roboto Light"/>
            </a:endParaRPr>
          </a:p>
        </p:txBody>
      </p:sp>
    </p:spTree>
    <p:extLst>
      <p:ext uri="{BB962C8B-B14F-4D97-AF65-F5344CB8AC3E}">
        <p14:creationId xmlns:p14="http://schemas.microsoft.com/office/powerpoint/2010/main" val="176374147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43625" y="1495878"/>
            <a:ext cx="3949952" cy="2123658"/>
          </a:xfrm>
          <a:prstGeom prst="rect">
            <a:avLst/>
          </a:prstGeom>
          <a:noFill/>
        </p:spPr>
        <p:txBody>
          <a:bodyPr wrap="none" rtlCol="0">
            <a:spAutoFit/>
          </a:bodyPr>
          <a:lstStyle/>
          <a:p>
            <a:r>
              <a:rPr lang="en-US" sz="4400" dirty="0" smtClean="0">
                <a:solidFill>
                  <a:srgbClr val="FF9F1B"/>
                </a:solidFill>
                <a:latin typeface="Nexa Bold" charset="0"/>
                <a:ea typeface="Nexa Bold" charset="0"/>
                <a:cs typeface="Nexa Bold" charset="0"/>
              </a:rPr>
              <a:t>DRAWBACKS</a:t>
            </a:r>
            <a:endParaRPr lang="en-US" sz="4400" dirty="0" smtClean="0">
              <a:solidFill>
                <a:srgbClr val="FF9F1B"/>
              </a:solidFill>
              <a:latin typeface="Nexa Bold" charset="0"/>
              <a:ea typeface="Nexa Bold" charset="0"/>
              <a:cs typeface="Nexa Bold" charset="0"/>
            </a:endParaRPr>
          </a:p>
          <a:p>
            <a:r>
              <a:rPr lang="en-US" sz="4400" dirty="0" smtClean="0">
                <a:solidFill>
                  <a:schemeClr val="tx1">
                    <a:lumMod val="75000"/>
                    <a:lumOff val="25000"/>
                  </a:schemeClr>
                </a:solidFill>
                <a:latin typeface="Nexa Bold" charset="0"/>
                <a:ea typeface="Nexa Bold" charset="0"/>
                <a:cs typeface="Nexa Bold" charset="0"/>
              </a:rPr>
              <a:t>OF BLOCK</a:t>
            </a:r>
          </a:p>
          <a:p>
            <a:r>
              <a:rPr lang="en-US" sz="4400" dirty="0" smtClean="0">
                <a:solidFill>
                  <a:schemeClr val="tx1">
                    <a:lumMod val="75000"/>
                    <a:lumOff val="25000"/>
                  </a:schemeClr>
                </a:solidFill>
                <a:latin typeface="Nexa Bold" charset="0"/>
                <a:ea typeface="Nexa Bold" charset="0"/>
                <a:cs typeface="Nexa Bold" charset="0"/>
              </a:rPr>
              <a:t>DESIGNS</a:t>
            </a:r>
            <a:endParaRPr lang="en-US" sz="4400" dirty="0" smtClean="0">
              <a:solidFill>
                <a:schemeClr val="tx1">
                  <a:lumMod val="75000"/>
                  <a:lumOff val="25000"/>
                </a:schemeClr>
              </a:solidFill>
              <a:latin typeface="Nexa Bold" charset="0"/>
              <a:ea typeface="Nexa Bold" charset="0"/>
              <a:cs typeface="Nexa Bold" charset="0"/>
            </a:endParaRPr>
          </a:p>
        </p:txBody>
      </p:sp>
      <p:sp>
        <p:nvSpPr>
          <p:cNvPr id="7" name="Rectangle 6"/>
          <p:cNvSpPr/>
          <p:nvPr/>
        </p:nvSpPr>
        <p:spPr>
          <a:xfrm>
            <a:off x="6102350" y="3619536"/>
            <a:ext cx="5010150" cy="3200876"/>
          </a:xfrm>
          <a:prstGeom prst="rect">
            <a:avLst/>
          </a:prstGeom>
        </p:spPr>
        <p:txBody>
          <a:bodyPr wrap="square">
            <a:spAutoFit/>
          </a:bodyPr>
          <a:lstStyle/>
          <a:p>
            <a:pPr marL="342900" indent="-342900">
              <a:spcAft>
                <a:spcPts val="1200"/>
              </a:spcAft>
              <a:buFont typeface="Arial"/>
              <a:buChar char="•"/>
            </a:pPr>
            <a:r>
              <a:rPr lang="en-US" sz="2400" dirty="0">
                <a:latin typeface="Roboto Light"/>
                <a:cs typeface="Roboto Light"/>
              </a:rPr>
              <a:t> Lose ability to </a:t>
            </a:r>
            <a:r>
              <a:rPr lang="en-US" sz="2400" dirty="0" smtClean="0">
                <a:latin typeface="Roboto Light"/>
                <a:cs typeface="Roboto Light"/>
              </a:rPr>
              <a:t>distinguish individual </a:t>
            </a:r>
            <a:r>
              <a:rPr lang="en-US" sz="2400" dirty="0">
                <a:latin typeface="Roboto Light"/>
                <a:cs typeface="Roboto Light"/>
              </a:rPr>
              <a:t>responses </a:t>
            </a:r>
            <a:endParaRPr lang="en-US" sz="2400" dirty="0" smtClean="0">
              <a:latin typeface="Roboto Light"/>
              <a:cs typeface="Roboto Light"/>
            </a:endParaRPr>
          </a:p>
          <a:p>
            <a:pPr marL="457200" indent="-457200">
              <a:buFont typeface="Arial"/>
              <a:buChar char="•"/>
            </a:pPr>
            <a:r>
              <a:rPr lang="en-US" sz="2400" dirty="0" smtClean="0">
                <a:latin typeface="Roboto Light"/>
                <a:cs typeface="Roboto Light"/>
              </a:rPr>
              <a:t>Confounds psychological and </a:t>
            </a:r>
            <a:r>
              <a:rPr lang="en-US" sz="2400" dirty="0">
                <a:latin typeface="Roboto Light"/>
                <a:cs typeface="Roboto Light"/>
              </a:rPr>
              <a:t>physiological effects</a:t>
            </a:r>
          </a:p>
          <a:p>
            <a:pPr marL="914400" lvl="1" indent="-457200">
              <a:buFont typeface="Arial"/>
              <a:buChar char="•"/>
            </a:pPr>
            <a:r>
              <a:rPr lang="en-US" sz="2400" dirty="0">
                <a:latin typeface="Roboto Light"/>
                <a:cs typeface="Roboto Light"/>
              </a:rPr>
              <a:t> Habituation/Adaptation</a:t>
            </a:r>
          </a:p>
          <a:p>
            <a:pPr marL="914400" lvl="1" indent="-457200">
              <a:buFont typeface="Arial"/>
              <a:buChar char="•"/>
            </a:pPr>
            <a:r>
              <a:rPr lang="en-US" sz="2400" dirty="0">
                <a:latin typeface="Roboto Light"/>
                <a:cs typeface="Roboto Light"/>
              </a:rPr>
              <a:t> Expectation</a:t>
            </a:r>
          </a:p>
          <a:p>
            <a:pPr marL="914400" lvl="1" indent="-457200">
              <a:buFont typeface="Arial"/>
              <a:buChar char="•"/>
            </a:pPr>
            <a:r>
              <a:rPr lang="en-US" sz="2400" dirty="0">
                <a:latin typeface="Roboto Light"/>
                <a:cs typeface="Roboto Light"/>
              </a:rPr>
              <a:t> Set (Strategy)</a:t>
            </a:r>
          </a:p>
          <a:p>
            <a:pPr marL="342900" indent="-342900">
              <a:buFont typeface="Arial"/>
              <a:buChar char="•"/>
            </a:pPr>
            <a:endParaRPr lang="en-US" sz="2400" dirty="0">
              <a:latin typeface="Roboto Light"/>
              <a:cs typeface="Roboto Light"/>
            </a:endParaRPr>
          </a:p>
        </p:txBody>
      </p:sp>
      <p:sp>
        <p:nvSpPr>
          <p:cNvPr id="8" name="Rectangle 7"/>
          <p:cNvSpPr/>
          <p:nvPr/>
        </p:nvSpPr>
        <p:spPr>
          <a:xfrm>
            <a:off x="7564714" y="1626683"/>
            <a:ext cx="1210585" cy="1323439"/>
          </a:xfrm>
          <a:prstGeom prst="rect">
            <a:avLst/>
          </a:prstGeom>
        </p:spPr>
        <p:txBody>
          <a:bodyPr wrap="none">
            <a:spAutoFit/>
          </a:bodyPr>
          <a:lstStyle/>
          <a:p>
            <a:pPr algn="ctr"/>
            <a:r>
              <a:rPr lang="en-US" sz="8000" dirty="0" smtClean="0">
                <a:solidFill>
                  <a:srgbClr val="FF9F1B"/>
                </a:solidFill>
                <a:latin typeface="Font Awesome 5 Free Regular"/>
                <a:cs typeface="Font Awesome 5 Free Regular"/>
              </a:rPr>
              <a:t></a:t>
            </a:r>
            <a:endParaRPr lang="en-US" sz="8800" dirty="0">
              <a:solidFill>
                <a:srgbClr val="FF9F1B"/>
              </a:solidFill>
            </a:endParaRPr>
          </a:p>
        </p:txBody>
      </p:sp>
    </p:spTree>
    <p:extLst>
      <p:ext uri="{BB962C8B-B14F-4D97-AF65-F5344CB8AC3E}">
        <p14:creationId xmlns:p14="http://schemas.microsoft.com/office/powerpoint/2010/main" val="392774061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16940" y="331440"/>
            <a:ext cx="2558135" cy="707886"/>
          </a:xfrm>
          <a:prstGeom prst="rect">
            <a:avLst/>
          </a:prstGeom>
          <a:noFill/>
        </p:spPr>
        <p:txBody>
          <a:bodyPr wrap="none" rtlCol="0">
            <a:spAutoFit/>
          </a:bodyPr>
          <a:lstStyle/>
          <a:p>
            <a:pPr algn="ctr"/>
            <a:r>
              <a:rPr lang="en-US" sz="2000" dirty="0" smtClean="0">
                <a:solidFill>
                  <a:schemeClr val="bg1"/>
                </a:solidFill>
                <a:latin typeface="Nexa Bold" charset="0"/>
                <a:ea typeface="Nexa Bold" charset="0"/>
                <a:cs typeface="Nexa Bold" charset="0"/>
              </a:rPr>
              <a:t>WEEK 4</a:t>
            </a:r>
          </a:p>
          <a:p>
            <a:pPr algn="ctr"/>
            <a:r>
              <a:rPr lang="en-US" sz="2000" dirty="0" smtClean="0">
                <a:solidFill>
                  <a:schemeClr val="bg1"/>
                </a:solidFill>
                <a:latin typeface="Nexa Bold" charset="0"/>
                <a:ea typeface="Nexa Bold" charset="0"/>
                <a:cs typeface="Nexa Bold" charset="0"/>
              </a:rPr>
              <a:t>FUNCTIONAL MRI 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43323" y="2940424"/>
            <a:ext cx="6105407" cy="1323439"/>
          </a:xfrm>
          <a:prstGeom prst="rect">
            <a:avLst/>
          </a:prstGeom>
          <a:noFill/>
        </p:spPr>
        <p:txBody>
          <a:bodyPr wrap="none" rtlCol="0">
            <a:spAutoFit/>
          </a:bodyPr>
          <a:lstStyle/>
          <a:p>
            <a:pPr algn="ctr"/>
            <a:r>
              <a:rPr lang="en-US" sz="4000" spc="1400" dirty="0" smtClean="0">
                <a:solidFill>
                  <a:schemeClr val="bg1"/>
                </a:solidFill>
                <a:latin typeface="Roboto Light"/>
                <a:ea typeface="Nexa Bold" charset="0"/>
                <a:cs typeface="Roboto Light"/>
              </a:rPr>
              <a:t>EVENT-RELATED</a:t>
            </a:r>
          </a:p>
          <a:p>
            <a:pPr algn="ctr"/>
            <a:r>
              <a:rPr lang="en-US" sz="4000" spc="1400" dirty="0" smtClean="0">
                <a:solidFill>
                  <a:schemeClr val="bg1"/>
                </a:solidFill>
                <a:latin typeface="Roboto Light"/>
                <a:ea typeface="Nexa Bold" charset="0"/>
                <a:cs typeface="Roboto Light"/>
              </a:rPr>
              <a:t>DESIGNS</a:t>
            </a:r>
            <a:endParaRPr lang="en-US" sz="4000" spc="1400" dirty="0" smtClean="0">
              <a:solidFill>
                <a:schemeClr val="bg1"/>
              </a:solidFill>
              <a:latin typeface="Roboto Light"/>
              <a:ea typeface="Nexa Bold" charset="0"/>
              <a:cs typeface="Roboto Light"/>
            </a:endParaRPr>
          </a:p>
        </p:txBody>
      </p:sp>
    </p:spTree>
    <p:extLst>
      <p:ext uri="{BB962C8B-B14F-4D97-AF65-F5344CB8AC3E}">
        <p14:creationId xmlns:p14="http://schemas.microsoft.com/office/powerpoint/2010/main" val="381025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681113" y="2062114"/>
            <a:ext cx="2733773" cy="2733773"/>
            <a:chOff x="1769882" y="2062113"/>
            <a:chExt cx="2733773" cy="2733773"/>
          </a:xfrm>
        </p:grpSpPr>
        <p:sp>
          <p:nvSpPr>
            <p:cNvPr id="6" name="Rectangle 5"/>
            <p:cNvSpPr/>
            <p:nvPr/>
          </p:nvSpPr>
          <p:spPr>
            <a:xfrm>
              <a:off x="1769882" y="2062113"/>
              <a:ext cx="2733773" cy="2733773"/>
            </a:xfrm>
            <a:prstGeom prst="rect">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84296" y="2534224"/>
              <a:ext cx="1904944" cy="830997"/>
            </a:xfrm>
            <a:prstGeom prst="rect">
              <a:avLst/>
            </a:prstGeom>
            <a:noFill/>
          </p:spPr>
          <p:txBody>
            <a:bodyPr wrap="none" rtlCol="0">
              <a:spAutoFit/>
            </a:bodyPr>
            <a:lstStyle/>
            <a:p>
              <a:pPr algn="ctr"/>
              <a:r>
                <a:rPr lang="en-US" sz="2400" dirty="0" smtClean="0">
                  <a:solidFill>
                    <a:schemeClr val="bg1"/>
                  </a:solidFill>
                  <a:latin typeface="Nexa Bold" charset="0"/>
                  <a:ea typeface="Nexa Bold" charset="0"/>
                  <a:cs typeface="Nexa Bold" charset="0"/>
                </a:rPr>
                <a:t>YOUR</a:t>
              </a:r>
            </a:p>
            <a:p>
              <a:pPr algn="ctr"/>
              <a:r>
                <a:rPr lang="en-US" sz="2400" dirty="0" smtClean="0">
                  <a:solidFill>
                    <a:schemeClr val="bg1"/>
                  </a:solidFill>
                  <a:latin typeface="Nexa Bold" charset="0"/>
                  <a:ea typeface="Nexa Bold" charset="0"/>
                  <a:cs typeface="Nexa Bold" charset="0"/>
                </a:rPr>
                <a:t>TITLE HERE</a:t>
              </a:r>
            </a:p>
          </p:txBody>
        </p:sp>
        <p:cxnSp>
          <p:nvCxnSpPr>
            <p:cNvPr id="8" name="Straight Connector 7"/>
            <p:cNvCxnSpPr/>
            <p:nvPr/>
          </p:nvCxnSpPr>
          <p:spPr>
            <a:xfrm>
              <a:off x="2854496" y="4115090"/>
              <a:ext cx="5645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6910916" y="1036395"/>
            <a:ext cx="4963921" cy="2185214"/>
          </a:xfrm>
          <a:prstGeom prst="rect">
            <a:avLst/>
          </a:prstGeom>
          <a:noFill/>
        </p:spPr>
        <p:txBody>
          <a:bodyPr wrap="none" rtlCol="0">
            <a:spAutoFit/>
          </a:bodyPr>
          <a:lstStyle/>
          <a:p>
            <a:r>
              <a:rPr lang="en-US" sz="4400" dirty="0" smtClean="0">
                <a:solidFill>
                  <a:srgbClr val="FF9F1B"/>
                </a:solidFill>
                <a:latin typeface="Nexa Bold" charset="0"/>
                <a:ea typeface="Nexa Bold" charset="0"/>
                <a:cs typeface="Nexa Bold" charset="0"/>
              </a:rPr>
              <a:t>EVENT-RELATED</a:t>
            </a:r>
            <a:endParaRPr lang="en-US" sz="4400" dirty="0" smtClean="0">
              <a:solidFill>
                <a:srgbClr val="FF9F1B"/>
              </a:solidFill>
              <a:latin typeface="Nexa Bold" charset="0"/>
              <a:ea typeface="Nexa Bold" charset="0"/>
              <a:cs typeface="Nexa Bold" charset="0"/>
            </a:endParaRPr>
          </a:p>
          <a:p>
            <a:r>
              <a:rPr lang="en-US" sz="4400" dirty="0" smtClean="0">
                <a:solidFill>
                  <a:schemeClr val="tx1">
                    <a:lumMod val="75000"/>
                    <a:lumOff val="25000"/>
                  </a:schemeClr>
                </a:solidFill>
                <a:latin typeface="Nexa Bold" charset="0"/>
                <a:ea typeface="Nexa Bold" charset="0"/>
                <a:cs typeface="Nexa Bold" charset="0"/>
              </a:rPr>
              <a:t>EFFICIENCY</a:t>
            </a:r>
          </a:p>
          <a:p>
            <a:r>
              <a:rPr lang="en-US" sz="2400" spc="600" dirty="0" smtClean="0">
                <a:solidFill>
                  <a:srgbClr val="0082FF"/>
                </a:solidFill>
                <a:latin typeface="Roboto Light"/>
                <a:ea typeface="Nexa Bold" charset="0"/>
                <a:cs typeface="Roboto Light"/>
              </a:rPr>
              <a:t>FIXED INTER-STIMULUS </a:t>
            </a:r>
          </a:p>
          <a:p>
            <a:r>
              <a:rPr lang="en-US" sz="2400" spc="600" dirty="0" smtClean="0">
                <a:solidFill>
                  <a:srgbClr val="0082FF"/>
                </a:solidFill>
                <a:latin typeface="Roboto Light"/>
                <a:ea typeface="Nexa Bold" charset="0"/>
                <a:cs typeface="Roboto Light"/>
              </a:rPr>
              <a:t>INTERVALS</a:t>
            </a:r>
            <a:endParaRPr lang="en-US" sz="2400" spc="600" dirty="0">
              <a:solidFill>
                <a:srgbClr val="0082FF"/>
              </a:solidFill>
              <a:latin typeface="Roboto Light"/>
              <a:ea typeface="Nexa Bold" charset="0"/>
              <a:cs typeface="Roboto Light"/>
            </a:endParaRPr>
          </a:p>
        </p:txBody>
      </p:sp>
      <p:pic>
        <p:nvPicPr>
          <p:cNvPr id="3" name="Picture Placeholder 2"/>
          <p:cNvPicPr>
            <a:picLocks noGrp="1" noChangeAspect="1"/>
          </p:cNvPicPr>
          <p:nvPr>
            <p:ph type="pic" sz="quarter" idx="10"/>
          </p:nvPr>
        </p:nvPicPr>
        <p:blipFill rotWithShape="1">
          <a:blip r:embed="rId3"/>
          <a:srcRect l="-17163" t="11911" r="-17163"/>
          <a:stretch/>
        </p:blipFill>
        <p:spPr>
          <a:xfrm>
            <a:off x="0" y="1524000"/>
            <a:ext cx="6120000" cy="4769197"/>
          </a:xfrm>
        </p:spPr>
      </p:pic>
      <p:sp>
        <p:nvSpPr>
          <p:cNvPr id="4" name="TextBox 3"/>
          <p:cNvSpPr txBox="1"/>
          <p:nvPr/>
        </p:nvSpPr>
        <p:spPr>
          <a:xfrm>
            <a:off x="10533229" y="6337131"/>
            <a:ext cx="1341608" cy="276999"/>
          </a:xfrm>
          <a:prstGeom prst="rect">
            <a:avLst/>
          </a:prstGeom>
          <a:noFill/>
        </p:spPr>
        <p:txBody>
          <a:bodyPr wrap="none" rtlCol="0">
            <a:spAutoFit/>
          </a:bodyPr>
          <a:lstStyle/>
          <a:p>
            <a:pPr algn="r"/>
            <a:r>
              <a:rPr lang="en-US" sz="1200" dirty="0" smtClean="0">
                <a:latin typeface="Roboto Light"/>
                <a:cs typeface="Roboto Light"/>
              </a:rPr>
              <a:t>Andy’s Brain Blog</a:t>
            </a:r>
            <a:endParaRPr lang="en-US" sz="1200" dirty="0">
              <a:latin typeface="Roboto Light"/>
              <a:cs typeface="Roboto Light"/>
            </a:endParaRPr>
          </a:p>
        </p:txBody>
      </p:sp>
    </p:spTree>
    <p:extLst>
      <p:ext uri="{BB962C8B-B14F-4D97-AF65-F5344CB8AC3E}">
        <p14:creationId xmlns:p14="http://schemas.microsoft.com/office/powerpoint/2010/main" val="198125641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681113" y="2062114"/>
            <a:ext cx="2733773" cy="2733773"/>
            <a:chOff x="1769882" y="2062113"/>
            <a:chExt cx="2733773" cy="2733773"/>
          </a:xfrm>
        </p:grpSpPr>
        <p:sp>
          <p:nvSpPr>
            <p:cNvPr id="6" name="Rectangle 5"/>
            <p:cNvSpPr/>
            <p:nvPr/>
          </p:nvSpPr>
          <p:spPr>
            <a:xfrm>
              <a:off x="1769882" y="2062113"/>
              <a:ext cx="2733773" cy="2733773"/>
            </a:xfrm>
            <a:prstGeom prst="rect">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84296" y="2534224"/>
              <a:ext cx="1904944" cy="830997"/>
            </a:xfrm>
            <a:prstGeom prst="rect">
              <a:avLst/>
            </a:prstGeom>
            <a:noFill/>
          </p:spPr>
          <p:txBody>
            <a:bodyPr wrap="none" rtlCol="0">
              <a:spAutoFit/>
            </a:bodyPr>
            <a:lstStyle/>
            <a:p>
              <a:pPr algn="ctr"/>
              <a:r>
                <a:rPr lang="en-US" sz="2400" dirty="0" smtClean="0">
                  <a:solidFill>
                    <a:schemeClr val="bg1"/>
                  </a:solidFill>
                  <a:latin typeface="Nexa Bold" charset="0"/>
                  <a:ea typeface="Nexa Bold" charset="0"/>
                  <a:cs typeface="Nexa Bold" charset="0"/>
                </a:rPr>
                <a:t>YOUR</a:t>
              </a:r>
            </a:p>
            <a:p>
              <a:pPr algn="ctr"/>
              <a:r>
                <a:rPr lang="en-US" sz="2400" dirty="0" smtClean="0">
                  <a:solidFill>
                    <a:schemeClr val="bg1"/>
                  </a:solidFill>
                  <a:latin typeface="Nexa Bold" charset="0"/>
                  <a:ea typeface="Nexa Bold" charset="0"/>
                  <a:cs typeface="Nexa Bold" charset="0"/>
                </a:rPr>
                <a:t>TITLE HERE</a:t>
              </a:r>
            </a:p>
          </p:txBody>
        </p:sp>
        <p:cxnSp>
          <p:nvCxnSpPr>
            <p:cNvPr id="8" name="Straight Connector 7"/>
            <p:cNvCxnSpPr/>
            <p:nvPr/>
          </p:nvCxnSpPr>
          <p:spPr>
            <a:xfrm>
              <a:off x="2854496" y="4115090"/>
              <a:ext cx="5645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6910916" y="1036395"/>
            <a:ext cx="4963921" cy="2185214"/>
          </a:xfrm>
          <a:prstGeom prst="rect">
            <a:avLst/>
          </a:prstGeom>
          <a:noFill/>
        </p:spPr>
        <p:txBody>
          <a:bodyPr wrap="none" rtlCol="0">
            <a:spAutoFit/>
          </a:bodyPr>
          <a:lstStyle/>
          <a:p>
            <a:r>
              <a:rPr lang="en-US" sz="4400" dirty="0" smtClean="0">
                <a:solidFill>
                  <a:srgbClr val="FF9F1B"/>
                </a:solidFill>
                <a:latin typeface="Nexa Bold" charset="0"/>
                <a:ea typeface="Nexa Bold" charset="0"/>
                <a:cs typeface="Nexa Bold" charset="0"/>
              </a:rPr>
              <a:t>EVENT-RELATED</a:t>
            </a:r>
            <a:endParaRPr lang="en-US" sz="4400" dirty="0" smtClean="0">
              <a:solidFill>
                <a:srgbClr val="FF9F1B"/>
              </a:solidFill>
              <a:latin typeface="Nexa Bold" charset="0"/>
              <a:ea typeface="Nexa Bold" charset="0"/>
              <a:cs typeface="Nexa Bold" charset="0"/>
            </a:endParaRPr>
          </a:p>
          <a:p>
            <a:r>
              <a:rPr lang="en-US" sz="4400" dirty="0" smtClean="0">
                <a:solidFill>
                  <a:schemeClr val="tx1">
                    <a:lumMod val="75000"/>
                    <a:lumOff val="25000"/>
                  </a:schemeClr>
                </a:solidFill>
                <a:latin typeface="Nexa Bold" charset="0"/>
                <a:ea typeface="Nexa Bold" charset="0"/>
                <a:cs typeface="Nexa Bold" charset="0"/>
              </a:rPr>
              <a:t>EFFICIENCY</a:t>
            </a:r>
          </a:p>
          <a:p>
            <a:r>
              <a:rPr lang="en-US" sz="2400" spc="600" dirty="0" smtClean="0">
                <a:solidFill>
                  <a:srgbClr val="0082FF"/>
                </a:solidFill>
                <a:latin typeface="Roboto Light"/>
                <a:ea typeface="Nexa Bold" charset="0"/>
                <a:cs typeface="Roboto Light"/>
              </a:rPr>
              <a:t>FIXED INTER-STIMULUS </a:t>
            </a:r>
          </a:p>
          <a:p>
            <a:r>
              <a:rPr lang="en-US" sz="2400" spc="600" dirty="0" smtClean="0">
                <a:solidFill>
                  <a:srgbClr val="0082FF"/>
                </a:solidFill>
                <a:latin typeface="Roboto Light"/>
                <a:ea typeface="Nexa Bold" charset="0"/>
                <a:cs typeface="Roboto Light"/>
              </a:rPr>
              <a:t>INTERVALS</a:t>
            </a:r>
            <a:endParaRPr lang="en-US" sz="2400" spc="600" dirty="0">
              <a:solidFill>
                <a:srgbClr val="0082FF"/>
              </a:solidFill>
              <a:latin typeface="Roboto Light"/>
              <a:ea typeface="Nexa Bold" charset="0"/>
              <a:cs typeface="Roboto Light"/>
            </a:endParaRPr>
          </a:p>
        </p:txBody>
      </p:sp>
      <p:pic>
        <p:nvPicPr>
          <p:cNvPr id="14" name="Picture Placeholder 13"/>
          <p:cNvPicPr>
            <a:picLocks noGrp="1" noChangeAspect="1"/>
          </p:cNvPicPr>
          <p:nvPr>
            <p:ph type="pic" sz="quarter" idx="10"/>
          </p:nvPr>
        </p:nvPicPr>
        <p:blipFill rotWithShape="1">
          <a:blip r:embed="rId3"/>
          <a:srcRect l="29887" t="-15803" b="-15803"/>
          <a:stretch/>
        </p:blipFill>
        <p:spPr>
          <a:xfrm>
            <a:off x="1206500" y="0"/>
            <a:ext cx="5435328" cy="6858000"/>
          </a:xfrm>
        </p:spPr>
      </p:pic>
      <p:sp>
        <p:nvSpPr>
          <p:cNvPr id="15" name="TextBox 14"/>
          <p:cNvSpPr txBox="1"/>
          <p:nvPr/>
        </p:nvSpPr>
        <p:spPr>
          <a:xfrm rot="16200000">
            <a:off x="345486" y="1265010"/>
            <a:ext cx="1039467" cy="646331"/>
          </a:xfrm>
          <a:prstGeom prst="rect">
            <a:avLst/>
          </a:prstGeom>
          <a:noFill/>
        </p:spPr>
        <p:txBody>
          <a:bodyPr wrap="none" rtlCol="0">
            <a:spAutoFit/>
          </a:bodyPr>
          <a:lstStyle/>
          <a:p>
            <a:pPr algn="ctr"/>
            <a:r>
              <a:rPr lang="en-US" dirty="0" smtClean="0">
                <a:latin typeface="Roboto Light"/>
                <a:cs typeface="Roboto Light"/>
              </a:rPr>
              <a:t>Fixed ISI</a:t>
            </a:r>
          </a:p>
          <a:p>
            <a:pPr algn="ctr"/>
            <a:r>
              <a:rPr lang="en-US" dirty="0" smtClean="0">
                <a:latin typeface="Roboto Light"/>
                <a:cs typeface="Roboto Light"/>
              </a:rPr>
              <a:t>(16 s)</a:t>
            </a:r>
            <a:endParaRPr lang="en-US" dirty="0">
              <a:latin typeface="Roboto Light"/>
              <a:cs typeface="Roboto Light"/>
            </a:endParaRPr>
          </a:p>
        </p:txBody>
      </p:sp>
      <p:sp>
        <p:nvSpPr>
          <p:cNvPr id="16" name="TextBox 15"/>
          <p:cNvSpPr txBox="1"/>
          <p:nvPr/>
        </p:nvSpPr>
        <p:spPr>
          <a:xfrm rot="16200000">
            <a:off x="345487" y="3042056"/>
            <a:ext cx="1039467" cy="646331"/>
          </a:xfrm>
          <a:prstGeom prst="rect">
            <a:avLst/>
          </a:prstGeom>
          <a:noFill/>
        </p:spPr>
        <p:txBody>
          <a:bodyPr wrap="none" rtlCol="0">
            <a:spAutoFit/>
          </a:bodyPr>
          <a:lstStyle/>
          <a:p>
            <a:pPr algn="ctr"/>
            <a:r>
              <a:rPr lang="en-US" dirty="0" smtClean="0">
                <a:latin typeface="Roboto Light"/>
                <a:cs typeface="Roboto Light"/>
              </a:rPr>
              <a:t>Fixed ISI</a:t>
            </a:r>
          </a:p>
          <a:p>
            <a:pPr algn="ctr"/>
            <a:r>
              <a:rPr lang="en-US" dirty="0" smtClean="0">
                <a:latin typeface="Roboto Light"/>
                <a:cs typeface="Roboto Light"/>
              </a:rPr>
              <a:t>(8s)</a:t>
            </a:r>
            <a:endParaRPr lang="en-US" dirty="0">
              <a:latin typeface="Roboto Light"/>
              <a:cs typeface="Roboto Light"/>
            </a:endParaRPr>
          </a:p>
        </p:txBody>
      </p:sp>
      <p:sp>
        <p:nvSpPr>
          <p:cNvPr id="17" name="TextBox 16"/>
          <p:cNvSpPr txBox="1"/>
          <p:nvPr/>
        </p:nvSpPr>
        <p:spPr>
          <a:xfrm rot="16200000">
            <a:off x="345486" y="4731156"/>
            <a:ext cx="1039467" cy="646331"/>
          </a:xfrm>
          <a:prstGeom prst="rect">
            <a:avLst/>
          </a:prstGeom>
          <a:noFill/>
        </p:spPr>
        <p:txBody>
          <a:bodyPr wrap="none" rtlCol="0">
            <a:spAutoFit/>
          </a:bodyPr>
          <a:lstStyle/>
          <a:p>
            <a:pPr algn="ctr"/>
            <a:r>
              <a:rPr lang="en-US" dirty="0" smtClean="0">
                <a:latin typeface="Roboto Light"/>
                <a:cs typeface="Roboto Light"/>
              </a:rPr>
              <a:t>Fixed ISI</a:t>
            </a:r>
          </a:p>
          <a:p>
            <a:pPr algn="ctr"/>
            <a:r>
              <a:rPr lang="en-US" dirty="0" smtClean="0">
                <a:latin typeface="Roboto Light"/>
                <a:cs typeface="Roboto Light"/>
              </a:rPr>
              <a:t>(4s)</a:t>
            </a:r>
            <a:endParaRPr lang="en-US" dirty="0">
              <a:latin typeface="Roboto Light"/>
              <a:cs typeface="Roboto Light"/>
            </a:endParaRPr>
          </a:p>
        </p:txBody>
      </p:sp>
    </p:spTree>
    <p:extLst>
      <p:ext uri="{BB962C8B-B14F-4D97-AF65-F5344CB8AC3E}">
        <p14:creationId xmlns:p14="http://schemas.microsoft.com/office/powerpoint/2010/main" val="5966225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681113" y="2062114"/>
            <a:ext cx="2733773" cy="2733773"/>
            <a:chOff x="1769882" y="2062113"/>
            <a:chExt cx="2733773" cy="2733773"/>
          </a:xfrm>
        </p:grpSpPr>
        <p:sp>
          <p:nvSpPr>
            <p:cNvPr id="6" name="Rectangle 5"/>
            <p:cNvSpPr/>
            <p:nvPr/>
          </p:nvSpPr>
          <p:spPr>
            <a:xfrm>
              <a:off x="1769882" y="2062113"/>
              <a:ext cx="2733773" cy="2733773"/>
            </a:xfrm>
            <a:prstGeom prst="rect">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84296" y="2534224"/>
              <a:ext cx="1904944" cy="830997"/>
            </a:xfrm>
            <a:prstGeom prst="rect">
              <a:avLst/>
            </a:prstGeom>
            <a:noFill/>
          </p:spPr>
          <p:txBody>
            <a:bodyPr wrap="none" rtlCol="0">
              <a:spAutoFit/>
            </a:bodyPr>
            <a:lstStyle/>
            <a:p>
              <a:pPr algn="ctr"/>
              <a:r>
                <a:rPr lang="en-US" sz="2400" dirty="0" smtClean="0">
                  <a:solidFill>
                    <a:schemeClr val="bg1"/>
                  </a:solidFill>
                  <a:latin typeface="Nexa Bold" charset="0"/>
                  <a:ea typeface="Nexa Bold" charset="0"/>
                  <a:cs typeface="Nexa Bold" charset="0"/>
                </a:rPr>
                <a:t>YOUR</a:t>
              </a:r>
            </a:p>
            <a:p>
              <a:pPr algn="ctr"/>
              <a:r>
                <a:rPr lang="en-US" sz="2400" dirty="0" smtClean="0">
                  <a:solidFill>
                    <a:schemeClr val="bg1"/>
                  </a:solidFill>
                  <a:latin typeface="Nexa Bold" charset="0"/>
                  <a:ea typeface="Nexa Bold" charset="0"/>
                  <a:cs typeface="Nexa Bold" charset="0"/>
                </a:rPr>
                <a:t>TITLE HERE</a:t>
              </a:r>
            </a:p>
          </p:txBody>
        </p:sp>
        <p:cxnSp>
          <p:nvCxnSpPr>
            <p:cNvPr id="8" name="Straight Connector 7"/>
            <p:cNvCxnSpPr/>
            <p:nvPr/>
          </p:nvCxnSpPr>
          <p:spPr>
            <a:xfrm>
              <a:off x="2854496" y="4115090"/>
              <a:ext cx="5645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6910916" y="1036395"/>
            <a:ext cx="4963921" cy="1815882"/>
          </a:xfrm>
          <a:prstGeom prst="rect">
            <a:avLst/>
          </a:prstGeom>
          <a:noFill/>
        </p:spPr>
        <p:txBody>
          <a:bodyPr wrap="none" rtlCol="0">
            <a:spAutoFit/>
          </a:bodyPr>
          <a:lstStyle/>
          <a:p>
            <a:r>
              <a:rPr lang="en-US" sz="4400" dirty="0" smtClean="0">
                <a:solidFill>
                  <a:srgbClr val="FF9F1B"/>
                </a:solidFill>
                <a:latin typeface="Nexa Bold" charset="0"/>
                <a:ea typeface="Nexa Bold" charset="0"/>
                <a:cs typeface="Nexa Bold" charset="0"/>
              </a:rPr>
              <a:t>EVENT-RELATED</a:t>
            </a:r>
            <a:endParaRPr lang="en-US" sz="4400" dirty="0" smtClean="0">
              <a:solidFill>
                <a:srgbClr val="FF9F1B"/>
              </a:solidFill>
              <a:latin typeface="Nexa Bold" charset="0"/>
              <a:ea typeface="Nexa Bold" charset="0"/>
              <a:cs typeface="Nexa Bold" charset="0"/>
            </a:endParaRPr>
          </a:p>
          <a:p>
            <a:r>
              <a:rPr lang="en-US" sz="4400" dirty="0" smtClean="0">
                <a:solidFill>
                  <a:schemeClr val="tx1">
                    <a:lumMod val="75000"/>
                    <a:lumOff val="25000"/>
                  </a:schemeClr>
                </a:solidFill>
                <a:latin typeface="Nexa Bold" charset="0"/>
                <a:ea typeface="Nexa Bold" charset="0"/>
                <a:cs typeface="Nexa Bold" charset="0"/>
              </a:rPr>
              <a:t>EFFICIENCY</a:t>
            </a:r>
          </a:p>
          <a:p>
            <a:r>
              <a:rPr lang="en-US" sz="2400" spc="600" dirty="0" smtClean="0">
                <a:solidFill>
                  <a:srgbClr val="0082FF"/>
                </a:solidFill>
                <a:latin typeface="Roboto Light"/>
                <a:ea typeface="Nexa Bold" charset="0"/>
                <a:cs typeface="Roboto Light"/>
              </a:rPr>
              <a:t>RANDOM VS. FIXED ISI</a:t>
            </a:r>
            <a:endParaRPr lang="en-US" sz="2400" spc="600" dirty="0">
              <a:solidFill>
                <a:srgbClr val="0082FF"/>
              </a:solidFill>
              <a:latin typeface="Roboto Light"/>
              <a:ea typeface="Nexa Bold" charset="0"/>
              <a:cs typeface="Roboto Light"/>
            </a:endParaRPr>
          </a:p>
        </p:txBody>
      </p:sp>
      <p:pic>
        <p:nvPicPr>
          <p:cNvPr id="3" name="Picture Placeholder 2"/>
          <p:cNvPicPr>
            <a:picLocks noGrp="1" noChangeAspect="1"/>
          </p:cNvPicPr>
          <p:nvPr>
            <p:ph type="pic" sz="quarter" idx="10"/>
          </p:nvPr>
        </p:nvPicPr>
        <p:blipFill>
          <a:blip r:embed="rId3"/>
          <a:srcRect l="-723" r="-723"/>
          <a:stretch>
            <a:fillRect/>
          </a:stretch>
        </p:blipFill>
        <p:spPr>
          <a:xfrm>
            <a:off x="-17650" y="772487"/>
            <a:ext cx="6120000" cy="5414069"/>
          </a:xfrm>
        </p:spPr>
      </p:pic>
      <p:sp>
        <p:nvSpPr>
          <p:cNvPr id="4" name="TextBox 3"/>
          <p:cNvSpPr txBox="1"/>
          <p:nvPr/>
        </p:nvSpPr>
        <p:spPr>
          <a:xfrm>
            <a:off x="7010400" y="2949723"/>
            <a:ext cx="4864437" cy="3570208"/>
          </a:xfrm>
          <a:prstGeom prst="rect">
            <a:avLst/>
          </a:prstGeom>
          <a:noFill/>
        </p:spPr>
        <p:txBody>
          <a:bodyPr wrap="square" rtlCol="0">
            <a:spAutoFit/>
          </a:bodyPr>
          <a:lstStyle/>
          <a:p>
            <a:pPr marL="285750" indent="-285750">
              <a:buFont typeface="Arial"/>
              <a:buChar char="•"/>
            </a:pPr>
            <a:r>
              <a:rPr lang="en-US" sz="2400" dirty="0" smtClean="0">
                <a:latin typeface="Roboto Light"/>
                <a:cs typeface="Roboto Light"/>
              </a:rPr>
              <a:t>Jittering ISI can increase efficiency</a:t>
            </a:r>
          </a:p>
          <a:p>
            <a:pPr marL="742950" lvl="1" indent="-285750">
              <a:spcAft>
                <a:spcPts val="1200"/>
              </a:spcAft>
              <a:buFont typeface="Arial"/>
              <a:buChar char="•"/>
            </a:pPr>
            <a:r>
              <a:rPr lang="en-US" sz="2400" dirty="0" smtClean="0">
                <a:latin typeface="Roboto Light"/>
                <a:cs typeface="Roboto Light"/>
              </a:rPr>
              <a:t>NB: Same random ISI design can be more or less efficient due to random order</a:t>
            </a:r>
          </a:p>
          <a:p>
            <a:pPr marL="285750" indent="-285750">
              <a:buFont typeface="Arial"/>
              <a:buChar char="•"/>
            </a:pPr>
            <a:r>
              <a:rPr lang="en-US" sz="2400" dirty="0" smtClean="0">
                <a:latin typeface="Roboto Light"/>
                <a:cs typeface="Roboto Light"/>
              </a:rPr>
              <a:t>Optimization needed:</a:t>
            </a:r>
          </a:p>
          <a:p>
            <a:pPr marL="742950" lvl="1" indent="-285750">
              <a:buFont typeface="Arial"/>
              <a:buChar char="•"/>
            </a:pPr>
            <a:r>
              <a:rPr lang="en-US" sz="2400" dirty="0" err="1" smtClean="0">
                <a:latin typeface="Roboto Light"/>
                <a:cs typeface="Roboto Light"/>
              </a:rPr>
              <a:t>Freesurfer</a:t>
            </a:r>
            <a:r>
              <a:rPr lang="en-US" sz="2400" dirty="0" smtClean="0">
                <a:latin typeface="Roboto Light"/>
                <a:cs typeface="Roboto Light"/>
              </a:rPr>
              <a:t> OptSeq2 </a:t>
            </a:r>
            <a:r>
              <a:rPr lang="en-US" sz="1600" dirty="0" smtClean="0">
                <a:latin typeface="Roboto Light"/>
                <a:cs typeface="Roboto Light"/>
              </a:rPr>
              <a:t>(</a:t>
            </a:r>
            <a:r>
              <a:rPr lang="en-US" sz="1600" dirty="0" err="1" smtClean="0">
                <a:latin typeface="Roboto Light"/>
                <a:cs typeface="Roboto Light"/>
              </a:rPr>
              <a:t>Greve</a:t>
            </a:r>
            <a:r>
              <a:rPr lang="en-US" sz="1600" dirty="0" smtClean="0">
                <a:latin typeface="Roboto Light"/>
                <a:cs typeface="Roboto Light"/>
              </a:rPr>
              <a:t>)</a:t>
            </a:r>
          </a:p>
          <a:p>
            <a:pPr marL="742950" lvl="1" indent="-285750">
              <a:buFont typeface="Arial"/>
              <a:buChar char="•"/>
            </a:pPr>
            <a:r>
              <a:rPr lang="en-US" sz="2400" dirty="0" smtClean="0">
                <a:latin typeface="Roboto Light"/>
                <a:cs typeface="Roboto Light"/>
              </a:rPr>
              <a:t>Genetic algorithm </a:t>
            </a:r>
            <a:r>
              <a:rPr lang="en-US" sz="1600" dirty="0" smtClean="0">
                <a:latin typeface="Roboto Light"/>
                <a:cs typeface="Roboto Light"/>
              </a:rPr>
              <a:t>(Wager &amp; Nichols, 2002)</a:t>
            </a:r>
            <a:endParaRPr lang="en-US" sz="2400" dirty="0">
              <a:latin typeface="Roboto Light"/>
              <a:cs typeface="Roboto Light"/>
            </a:endParaRPr>
          </a:p>
        </p:txBody>
      </p:sp>
      <p:sp>
        <p:nvSpPr>
          <p:cNvPr id="18" name="TextBox 17"/>
          <p:cNvSpPr txBox="1"/>
          <p:nvPr/>
        </p:nvSpPr>
        <p:spPr>
          <a:xfrm>
            <a:off x="254053" y="6283456"/>
            <a:ext cx="4606644" cy="276999"/>
          </a:xfrm>
          <a:prstGeom prst="rect">
            <a:avLst/>
          </a:prstGeom>
          <a:noFill/>
        </p:spPr>
        <p:txBody>
          <a:bodyPr wrap="square" rtlCol="0">
            <a:spAutoFit/>
          </a:bodyPr>
          <a:lstStyle/>
          <a:p>
            <a:r>
              <a:rPr lang="en-US" sz="1200" dirty="0" smtClean="0">
                <a:latin typeface="Roboto Light"/>
                <a:cs typeface="Roboto Light"/>
              </a:rPr>
              <a:t>Sonia Bishop (2015)</a:t>
            </a:r>
            <a:endParaRPr lang="en-US" sz="1200" dirty="0">
              <a:latin typeface="Roboto Light"/>
              <a:cs typeface="Roboto Light"/>
            </a:endParaRPr>
          </a:p>
        </p:txBody>
      </p:sp>
    </p:spTree>
    <p:extLst>
      <p:ext uri="{BB962C8B-B14F-4D97-AF65-F5344CB8AC3E}">
        <p14:creationId xmlns:p14="http://schemas.microsoft.com/office/powerpoint/2010/main" val="314020923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681113" y="2062114"/>
            <a:ext cx="2733773" cy="2733773"/>
            <a:chOff x="1769882" y="2062113"/>
            <a:chExt cx="2733773" cy="2733773"/>
          </a:xfrm>
        </p:grpSpPr>
        <p:sp>
          <p:nvSpPr>
            <p:cNvPr id="6" name="Rectangle 5"/>
            <p:cNvSpPr/>
            <p:nvPr/>
          </p:nvSpPr>
          <p:spPr>
            <a:xfrm>
              <a:off x="1769882" y="2062113"/>
              <a:ext cx="2733773" cy="2733773"/>
            </a:xfrm>
            <a:prstGeom prst="rect">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84296" y="2534224"/>
              <a:ext cx="1904944" cy="830997"/>
            </a:xfrm>
            <a:prstGeom prst="rect">
              <a:avLst/>
            </a:prstGeom>
            <a:noFill/>
          </p:spPr>
          <p:txBody>
            <a:bodyPr wrap="none" rtlCol="0">
              <a:spAutoFit/>
            </a:bodyPr>
            <a:lstStyle/>
            <a:p>
              <a:pPr algn="ctr"/>
              <a:r>
                <a:rPr lang="en-US" sz="2400" dirty="0" smtClean="0">
                  <a:solidFill>
                    <a:schemeClr val="bg1"/>
                  </a:solidFill>
                  <a:latin typeface="Nexa Bold" charset="0"/>
                  <a:ea typeface="Nexa Bold" charset="0"/>
                  <a:cs typeface="Nexa Bold" charset="0"/>
                </a:rPr>
                <a:t>YOUR</a:t>
              </a:r>
            </a:p>
            <a:p>
              <a:pPr algn="ctr"/>
              <a:r>
                <a:rPr lang="en-US" sz="2400" dirty="0" smtClean="0">
                  <a:solidFill>
                    <a:schemeClr val="bg1"/>
                  </a:solidFill>
                  <a:latin typeface="Nexa Bold" charset="0"/>
                  <a:ea typeface="Nexa Bold" charset="0"/>
                  <a:cs typeface="Nexa Bold" charset="0"/>
                </a:rPr>
                <a:t>TITLE HERE</a:t>
              </a:r>
            </a:p>
          </p:txBody>
        </p:sp>
        <p:cxnSp>
          <p:nvCxnSpPr>
            <p:cNvPr id="8" name="Straight Connector 7"/>
            <p:cNvCxnSpPr/>
            <p:nvPr/>
          </p:nvCxnSpPr>
          <p:spPr>
            <a:xfrm>
              <a:off x="2854496" y="4115090"/>
              <a:ext cx="5645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6910916" y="1036395"/>
            <a:ext cx="4963921" cy="2554545"/>
          </a:xfrm>
          <a:prstGeom prst="rect">
            <a:avLst/>
          </a:prstGeom>
          <a:noFill/>
        </p:spPr>
        <p:txBody>
          <a:bodyPr wrap="none" rtlCol="0">
            <a:spAutoFit/>
          </a:bodyPr>
          <a:lstStyle/>
          <a:p>
            <a:r>
              <a:rPr lang="en-US" sz="4400" dirty="0" smtClean="0">
                <a:solidFill>
                  <a:srgbClr val="FF9F1B"/>
                </a:solidFill>
                <a:latin typeface="Nexa Bold" charset="0"/>
                <a:ea typeface="Nexa Bold" charset="0"/>
                <a:cs typeface="Nexa Bold" charset="0"/>
              </a:rPr>
              <a:t>EVENT-RELATED</a:t>
            </a:r>
            <a:endParaRPr lang="en-US" sz="4400" dirty="0" smtClean="0">
              <a:solidFill>
                <a:srgbClr val="FF9F1B"/>
              </a:solidFill>
              <a:latin typeface="Nexa Bold" charset="0"/>
              <a:ea typeface="Nexa Bold" charset="0"/>
              <a:cs typeface="Nexa Bold" charset="0"/>
            </a:endParaRPr>
          </a:p>
          <a:p>
            <a:r>
              <a:rPr lang="en-US" sz="4400" dirty="0" smtClean="0">
                <a:solidFill>
                  <a:schemeClr val="tx1">
                    <a:lumMod val="75000"/>
                    <a:lumOff val="25000"/>
                  </a:schemeClr>
                </a:solidFill>
                <a:latin typeface="Nexa Bold" charset="0"/>
                <a:ea typeface="Nexa Bold" charset="0"/>
                <a:cs typeface="Nexa Bold" charset="0"/>
              </a:rPr>
              <a:t>EFFICIENCY</a:t>
            </a:r>
          </a:p>
          <a:p>
            <a:r>
              <a:rPr lang="en-US" sz="2400" spc="600" dirty="0" smtClean="0">
                <a:solidFill>
                  <a:srgbClr val="0082FF"/>
                </a:solidFill>
                <a:latin typeface="Roboto Light"/>
                <a:ea typeface="Nexa Bold" charset="0"/>
                <a:cs typeface="Roboto Light"/>
              </a:rPr>
              <a:t>JITTERED </a:t>
            </a:r>
          </a:p>
          <a:p>
            <a:r>
              <a:rPr lang="en-US" sz="2400" spc="600" dirty="0" smtClean="0">
                <a:solidFill>
                  <a:srgbClr val="0082FF"/>
                </a:solidFill>
                <a:latin typeface="Roboto Light"/>
                <a:ea typeface="Nexa Bold" charset="0"/>
                <a:cs typeface="Roboto Light"/>
              </a:rPr>
              <a:t>INTER-STIMULUS </a:t>
            </a:r>
          </a:p>
          <a:p>
            <a:r>
              <a:rPr lang="en-US" sz="2400" spc="600" dirty="0" smtClean="0">
                <a:solidFill>
                  <a:srgbClr val="0082FF"/>
                </a:solidFill>
                <a:latin typeface="Roboto Light"/>
                <a:ea typeface="Nexa Bold" charset="0"/>
                <a:cs typeface="Roboto Light"/>
              </a:rPr>
              <a:t>INTERVALS</a:t>
            </a:r>
            <a:endParaRPr lang="en-US" sz="2400" spc="600" dirty="0">
              <a:solidFill>
                <a:srgbClr val="0082FF"/>
              </a:solidFill>
              <a:latin typeface="Roboto Light"/>
              <a:ea typeface="Nexa Bold" charset="0"/>
              <a:cs typeface="Roboto Light"/>
            </a:endParaRPr>
          </a:p>
        </p:txBody>
      </p:sp>
      <p:sp>
        <p:nvSpPr>
          <p:cNvPr id="4" name="TextBox 3"/>
          <p:cNvSpPr txBox="1"/>
          <p:nvPr/>
        </p:nvSpPr>
        <p:spPr>
          <a:xfrm>
            <a:off x="10533229" y="6337131"/>
            <a:ext cx="1341608" cy="276999"/>
          </a:xfrm>
          <a:prstGeom prst="rect">
            <a:avLst/>
          </a:prstGeom>
          <a:noFill/>
        </p:spPr>
        <p:txBody>
          <a:bodyPr wrap="none" rtlCol="0">
            <a:spAutoFit/>
          </a:bodyPr>
          <a:lstStyle/>
          <a:p>
            <a:pPr algn="r"/>
            <a:r>
              <a:rPr lang="en-US" sz="1200" dirty="0" smtClean="0">
                <a:latin typeface="Roboto Light"/>
                <a:cs typeface="Roboto Light"/>
              </a:rPr>
              <a:t>Andy’s Brain Blog</a:t>
            </a:r>
            <a:endParaRPr lang="en-US" sz="1200" dirty="0">
              <a:latin typeface="Roboto Light"/>
              <a:cs typeface="Roboto Light"/>
            </a:endParaRPr>
          </a:p>
        </p:txBody>
      </p:sp>
      <p:pic>
        <p:nvPicPr>
          <p:cNvPr id="11" name="Picture Placeholder 2"/>
          <p:cNvPicPr>
            <a:picLocks noChangeAspect="1"/>
          </p:cNvPicPr>
          <p:nvPr/>
        </p:nvPicPr>
        <p:blipFill rotWithShape="1">
          <a:blip r:embed="rId3"/>
          <a:srcRect l="-20399" t="11911" r="-20399"/>
          <a:stretch/>
        </p:blipFill>
        <p:spPr>
          <a:xfrm>
            <a:off x="-182750" y="1295400"/>
            <a:ext cx="6120000" cy="4769197"/>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pic>
    </p:spTree>
    <p:extLst>
      <p:ext uri="{BB962C8B-B14F-4D97-AF65-F5344CB8AC3E}">
        <p14:creationId xmlns:p14="http://schemas.microsoft.com/office/powerpoint/2010/main" val="105091235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l="-38074" r="-38074"/>
          <a:stretch>
            <a:fillRect/>
          </a:stretch>
        </p:blipFill>
        <p:spPr>
          <a:xfrm>
            <a:off x="794658" y="1378858"/>
            <a:ext cx="10602685" cy="5268685"/>
          </a:xfrm>
        </p:spPr>
      </p:pic>
      <p:sp>
        <p:nvSpPr>
          <p:cNvPr id="4" name="TextBox 3"/>
          <p:cNvSpPr txBox="1"/>
          <p:nvPr/>
        </p:nvSpPr>
        <p:spPr>
          <a:xfrm>
            <a:off x="10629900" y="6370544"/>
            <a:ext cx="1284952" cy="276999"/>
          </a:xfrm>
          <a:prstGeom prst="rect">
            <a:avLst/>
          </a:prstGeom>
          <a:noFill/>
        </p:spPr>
        <p:txBody>
          <a:bodyPr wrap="none" rtlCol="0">
            <a:spAutoFit/>
          </a:bodyPr>
          <a:lstStyle/>
          <a:p>
            <a:r>
              <a:rPr lang="en-US" sz="1200" dirty="0" err="1" smtClean="0">
                <a:latin typeface="Roboto Light"/>
                <a:cs typeface="Roboto Light"/>
              </a:rPr>
              <a:t>Birn</a:t>
            </a:r>
            <a:r>
              <a:rPr lang="en-US" sz="1200" dirty="0" smtClean="0">
                <a:latin typeface="Roboto Light"/>
                <a:cs typeface="Roboto Light"/>
              </a:rPr>
              <a:t> et al. (2002)</a:t>
            </a:r>
            <a:endParaRPr lang="en-US" sz="1200" dirty="0">
              <a:latin typeface="Roboto Light"/>
              <a:cs typeface="Roboto Light"/>
            </a:endParaRPr>
          </a:p>
        </p:txBody>
      </p:sp>
      <p:sp>
        <p:nvSpPr>
          <p:cNvPr id="5" name="TextBox 4"/>
          <p:cNvSpPr txBox="1"/>
          <p:nvPr/>
        </p:nvSpPr>
        <p:spPr>
          <a:xfrm>
            <a:off x="2492524" y="352044"/>
            <a:ext cx="7194275"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EFFECTS OF ISI ON POWER</a:t>
            </a:r>
            <a:endParaRPr lang="en-US" sz="4000" dirty="0" smtClean="0">
              <a:latin typeface="Nexa Bold" charset="0"/>
              <a:ea typeface="Nexa Bold" charset="0"/>
              <a:cs typeface="Nexa Bold" charset="0"/>
            </a:endParaRPr>
          </a:p>
        </p:txBody>
      </p:sp>
      <p:cxnSp>
        <p:nvCxnSpPr>
          <p:cNvPr id="6" name="Straight Connector 5"/>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70458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43625" y="1495878"/>
            <a:ext cx="3949952" cy="2800767"/>
          </a:xfrm>
          <a:prstGeom prst="rect">
            <a:avLst/>
          </a:prstGeom>
          <a:noFill/>
        </p:spPr>
        <p:txBody>
          <a:bodyPr wrap="none" rtlCol="0">
            <a:spAutoFit/>
          </a:bodyPr>
          <a:lstStyle/>
          <a:p>
            <a:r>
              <a:rPr lang="en-US" sz="4400" dirty="0" smtClean="0">
                <a:solidFill>
                  <a:srgbClr val="FF9F1B"/>
                </a:solidFill>
                <a:latin typeface="Nexa Bold" charset="0"/>
                <a:ea typeface="Nexa Bold" charset="0"/>
                <a:cs typeface="Nexa Bold" charset="0"/>
              </a:rPr>
              <a:t>DRAWBACKS</a:t>
            </a:r>
            <a:endParaRPr lang="en-US" sz="4400" dirty="0" smtClean="0">
              <a:solidFill>
                <a:srgbClr val="FF9F1B"/>
              </a:solidFill>
              <a:latin typeface="Nexa Bold" charset="0"/>
              <a:ea typeface="Nexa Bold" charset="0"/>
              <a:cs typeface="Nexa Bold" charset="0"/>
            </a:endParaRPr>
          </a:p>
          <a:p>
            <a:r>
              <a:rPr lang="en-US" sz="4400" dirty="0" smtClean="0">
                <a:solidFill>
                  <a:schemeClr val="tx1">
                    <a:lumMod val="75000"/>
                    <a:lumOff val="25000"/>
                  </a:schemeClr>
                </a:solidFill>
                <a:latin typeface="Nexa Bold" charset="0"/>
                <a:ea typeface="Nexa Bold" charset="0"/>
                <a:cs typeface="Nexa Bold" charset="0"/>
              </a:rPr>
              <a:t>OF EVENT-</a:t>
            </a:r>
          </a:p>
          <a:p>
            <a:r>
              <a:rPr lang="en-US" sz="4400" dirty="0" smtClean="0">
                <a:solidFill>
                  <a:schemeClr val="tx1">
                    <a:lumMod val="75000"/>
                    <a:lumOff val="25000"/>
                  </a:schemeClr>
                </a:solidFill>
                <a:latin typeface="Nexa Bold" charset="0"/>
                <a:ea typeface="Nexa Bold" charset="0"/>
                <a:cs typeface="Nexa Bold" charset="0"/>
              </a:rPr>
              <a:t>RELATED</a:t>
            </a:r>
            <a:endParaRPr lang="en-US" sz="4400" dirty="0" smtClean="0">
              <a:solidFill>
                <a:schemeClr val="tx1">
                  <a:lumMod val="75000"/>
                  <a:lumOff val="25000"/>
                </a:schemeClr>
              </a:solidFill>
              <a:latin typeface="Nexa Bold" charset="0"/>
              <a:ea typeface="Nexa Bold" charset="0"/>
              <a:cs typeface="Nexa Bold" charset="0"/>
            </a:endParaRPr>
          </a:p>
          <a:p>
            <a:r>
              <a:rPr lang="en-US" sz="4400" dirty="0" smtClean="0">
                <a:solidFill>
                  <a:schemeClr val="tx1">
                    <a:lumMod val="75000"/>
                    <a:lumOff val="25000"/>
                  </a:schemeClr>
                </a:solidFill>
                <a:latin typeface="Nexa Bold" charset="0"/>
                <a:ea typeface="Nexa Bold" charset="0"/>
                <a:cs typeface="Nexa Bold" charset="0"/>
              </a:rPr>
              <a:t>DESIGNS</a:t>
            </a:r>
            <a:endParaRPr lang="en-US" sz="4400" dirty="0" smtClean="0">
              <a:solidFill>
                <a:schemeClr val="tx1">
                  <a:lumMod val="75000"/>
                  <a:lumOff val="25000"/>
                </a:schemeClr>
              </a:solidFill>
              <a:latin typeface="Nexa Bold" charset="0"/>
              <a:ea typeface="Nexa Bold" charset="0"/>
              <a:cs typeface="Nexa Bold" charset="0"/>
            </a:endParaRPr>
          </a:p>
        </p:txBody>
      </p:sp>
      <p:sp>
        <p:nvSpPr>
          <p:cNvPr id="7" name="Rectangle 6"/>
          <p:cNvSpPr/>
          <p:nvPr/>
        </p:nvSpPr>
        <p:spPr>
          <a:xfrm>
            <a:off x="6096000" y="3365536"/>
            <a:ext cx="5010150" cy="3816429"/>
          </a:xfrm>
          <a:prstGeom prst="rect">
            <a:avLst/>
          </a:prstGeom>
        </p:spPr>
        <p:txBody>
          <a:bodyPr wrap="square">
            <a:spAutoFit/>
          </a:bodyPr>
          <a:lstStyle/>
          <a:p>
            <a:pPr marL="342900" indent="-342900">
              <a:spcAft>
                <a:spcPts val="1200"/>
              </a:spcAft>
              <a:buFont typeface="Arial"/>
              <a:buChar char="•"/>
            </a:pPr>
            <a:r>
              <a:rPr lang="en-US" sz="2400" dirty="0" smtClean="0">
                <a:latin typeface="Roboto Light"/>
                <a:cs typeface="Roboto Light"/>
              </a:rPr>
              <a:t>More things to go wrong than block design</a:t>
            </a:r>
          </a:p>
          <a:p>
            <a:pPr marL="457200" indent="-457200">
              <a:spcAft>
                <a:spcPts val="1200"/>
              </a:spcAft>
              <a:buFont typeface="Arial"/>
              <a:buChar char="•"/>
            </a:pPr>
            <a:r>
              <a:rPr lang="en-US" sz="2400" dirty="0" smtClean="0">
                <a:latin typeface="Roboto Light"/>
                <a:cs typeface="Roboto Light"/>
              </a:rPr>
              <a:t>Reduced efficiency</a:t>
            </a:r>
          </a:p>
          <a:p>
            <a:pPr marL="457200" indent="-457200">
              <a:spcAft>
                <a:spcPts val="1200"/>
              </a:spcAft>
              <a:buFont typeface="Arial"/>
              <a:buChar char="•"/>
            </a:pPr>
            <a:r>
              <a:rPr lang="en-US" sz="2400" dirty="0" smtClean="0">
                <a:latin typeface="Roboto Light"/>
                <a:cs typeface="Roboto Light"/>
              </a:rPr>
              <a:t>Longer experiments</a:t>
            </a:r>
          </a:p>
          <a:p>
            <a:pPr marL="457200" indent="-457200">
              <a:spcAft>
                <a:spcPts val="1200"/>
              </a:spcAft>
              <a:buFont typeface="Arial"/>
              <a:buChar char="•"/>
            </a:pPr>
            <a:r>
              <a:rPr lang="en-US" sz="2400" dirty="0" smtClean="0">
                <a:latin typeface="Roboto Light"/>
                <a:cs typeface="Roboto Light"/>
              </a:rPr>
              <a:t>More dependent on accurate HRF modeling</a:t>
            </a:r>
          </a:p>
          <a:p>
            <a:pPr marL="457200" indent="-457200">
              <a:spcAft>
                <a:spcPts val="1200"/>
              </a:spcAft>
              <a:buFont typeface="Arial"/>
              <a:buChar char="•"/>
            </a:pPr>
            <a:r>
              <a:rPr lang="en-US" sz="2400" dirty="0" smtClean="0">
                <a:latin typeface="Roboto Light"/>
                <a:cs typeface="Roboto Light"/>
              </a:rPr>
              <a:t>Increased task switching</a:t>
            </a:r>
            <a:endParaRPr lang="en-US" sz="2400" dirty="0">
              <a:latin typeface="Roboto Light"/>
              <a:cs typeface="Roboto Light"/>
            </a:endParaRPr>
          </a:p>
          <a:p>
            <a:pPr marL="342900" indent="-342900">
              <a:spcAft>
                <a:spcPts val="1200"/>
              </a:spcAft>
              <a:buFont typeface="Arial"/>
              <a:buChar char="•"/>
            </a:pPr>
            <a:endParaRPr lang="en-US" sz="2400" dirty="0">
              <a:latin typeface="Roboto Light"/>
              <a:cs typeface="Roboto Light"/>
            </a:endParaRPr>
          </a:p>
        </p:txBody>
      </p:sp>
      <p:sp>
        <p:nvSpPr>
          <p:cNvPr id="8" name="Rectangle 7"/>
          <p:cNvSpPr/>
          <p:nvPr/>
        </p:nvSpPr>
        <p:spPr>
          <a:xfrm>
            <a:off x="7564714" y="1626683"/>
            <a:ext cx="1210585" cy="1323439"/>
          </a:xfrm>
          <a:prstGeom prst="rect">
            <a:avLst/>
          </a:prstGeom>
        </p:spPr>
        <p:txBody>
          <a:bodyPr wrap="none">
            <a:spAutoFit/>
          </a:bodyPr>
          <a:lstStyle/>
          <a:p>
            <a:pPr algn="ctr"/>
            <a:r>
              <a:rPr lang="en-US" sz="8000" dirty="0" smtClean="0">
                <a:solidFill>
                  <a:srgbClr val="FF9F1B"/>
                </a:solidFill>
                <a:latin typeface="Font Awesome 5 Free Regular"/>
                <a:cs typeface="Font Awesome 5 Free Regular"/>
              </a:rPr>
              <a:t></a:t>
            </a:r>
            <a:endParaRPr lang="en-US" sz="8800" dirty="0">
              <a:solidFill>
                <a:srgbClr val="FF9F1B"/>
              </a:solidFill>
            </a:endParaRPr>
          </a:p>
        </p:txBody>
      </p:sp>
    </p:spTree>
    <p:extLst>
      <p:ext uri="{BB962C8B-B14F-4D97-AF65-F5344CB8AC3E}">
        <p14:creationId xmlns:p14="http://schemas.microsoft.com/office/powerpoint/2010/main" val="81248830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16940" y="331440"/>
            <a:ext cx="2558135" cy="707886"/>
          </a:xfrm>
          <a:prstGeom prst="rect">
            <a:avLst/>
          </a:prstGeom>
          <a:noFill/>
        </p:spPr>
        <p:txBody>
          <a:bodyPr wrap="none" rtlCol="0">
            <a:spAutoFit/>
          </a:bodyPr>
          <a:lstStyle/>
          <a:p>
            <a:pPr algn="ctr"/>
            <a:r>
              <a:rPr lang="en-US" sz="2000" dirty="0" smtClean="0">
                <a:solidFill>
                  <a:schemeClr val="bg1"/>
                </a:solidFill>
                <a:latin typeface="Nexa Bold" charset="0"/>
                <a:ea typeface="Nexa Bold" charset="0"/>
                <a:cs typeface="Nexa Bold" charset="0"/>
              </a:rPr>
              <a:t>WEEK 4</a:t>
            </a:r>
          </a:p>
          <a:p>
            <a:pPr algn="ctr"/>
            <a:r>
              <a:rPr lang="en-US" sz="2000" dirty="0" smtClean="0">
                <a:solidFill>
                  <a:schemeClr val="bg1"/>
                </a:solidFill>
                <a:latin typeface="Nexa Bold" charset="0"/>
                <a:ea typeface="Nexa Bold" charset="0"/>
                <a:cs typeface="Nexa Bold" charset="0"/>
              </a:rPr>
              <a:t>FUNCTIONAL MRI 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122591" y="2940424"/>
            <a:ext cx="3946864" cy="1323439"/>
          </a:xfrm>
          <a:prstGeom prst="rect">
            <a:avLst/>
          </a:prstGeom>
          <a:noFill/>
        </p:spPr>
        <p:txBody>
          <a:bodyPr wrap="none" rtlCol="0">
            <a:spAutoFit/>
          </a:bodyPr>
          <a:lstStyle/>
          <a:p>
            <a:pPr algn="ctr"/>
            <a:r>
              <a:rPr lang="en-US" sz="4000" spc="1400" dirty="0" smtClean="0">
                <a:solidFill>
                  <a:schemeClr val="bg1"/>
                </a:solidFill>
                <a:latin typeface="Roboto Light"/>
                <a:ea typeface="Nexa Bold" charset="0"/>
                <a:cs typeface="Roboto Light"/>
              </a:rPr>
              <a:t>SAMPLING</a:t>
            </a:r>
          </a:p>
          <a:p>
            <a:pPr algn="ctr"/>
            <a:r>
              <a:rPr lang="en-US" sz="4000" spc="1400" dirty="0" smtClean="0">
                <a:solidFill>
                  <a:schemeClr val="bg1"/>
                </a:solidFill>
                <a:latin typeface="Roboto Light"/>
                <a:ea typeface="Nexa Bold" charset="0"/>
                <a:cs typeface="Roboto Light"/>
              </a:rPr>
              <a:t>BIAS</a:t>
            </a:r>
            <a:endParaRPr lang="en-US" sz="4000" spc="1400" dirty="0" smtClean="0">
              <a:solidFill>
                <a:schemeClr val="bg1"/>
              </a:solidFill>
              <a:latin typeface="Roboto Light"/>
              <a:ea typeface="Nexa Bold" charset="0"/>
              <a:cs typeface="Roboto Light"/>
            </a:endParaRPr>
          </a:p>
        </p:txBody>
      </p:sp>
    </p:spTree>
    <p:extLst>
      <p:ext uri="{BB962C8B-B14F-4D97-AF65-F5344CB8AC3E}">
        <p14:creationId xmlns:p14="http://schemas.microsoft.com/office/powerpoint/2010/main" val="381025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Venn1.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8889" r="-38889"/>
          <a:stretch>
            <a:fillRect/>
          </a:stretch>
        </p:blipFill>
        <p:spPr/>
      </p:pic>
      <p:sp>
        <p:nvSpPr>
          <p:cNvPr id="8" name="TextBox 7"/>
          <p:cNvSpPr txBox="1"/>
          <p:nvPr/>
        </p:nvSpPr>
        <p:spPr>
          <a:xfrm>
            <a:off x="3422693" y="1205329"/>
            <a:ext cx="1191753" cy="1077218"/>
          </a:xfrm>
          <a:prstGeom prst="rect">
            <a:avLst/>
          </a:prstGeom>
          <a:noFill/>
        </p:spPr>
        <p:txBody>
          <a:bodyPr wrap="none" rtlCol="0">
            <a:spAutoFit/>
          </a:bodyPr>
          <a:lstStyle/>
          <a:p>
            <a:pPr algn="ctr"/>
            <a:r>
              <a:rPr lang="en-US" sz="3200" dirty="0">
                <a:latin typeface="Roboto Light"/>
                <a:cs typeface="Roboto Light"/>
              </a:rPr>
              <a:t>b</a:t>
            </a:r>
            <a:r>
              <a:rPr lang="en-US" sz="3200" dirty="0" smtClean="0">
                <a:latin typeface="Roboto Light"/>
                <a:cs typeface="Roboto Light"/>
              </a:rPr>
              <a:t>lood</a:t>
            </a:r>
          </a:p>
          <a:p>
            <a:r>
              <a:rPr lang="en-US" sz="3200" dirty="0" smtClean="0">
                <a:latin typeface="Roboto Light"/>
                <a:cs typeface="Roboto Light"/>
              </a:rPr>
              <a:t>flow</a:t>
            </a:r>
            <a:endParaRPr lang="en-US" sz="3200" dirty="0">
              <a:latin typeface="Roboto Light"/>
              <a:cs typeface="Roboto Light"/>
            </a:endParaRPr>
          </a:p>
        </p:txBody>
      </p:sp>
      <p:sp>
        <p:nvSpPr>
          <p:cNvPr id="9" name="TextBox 8"/>
          <p:cNvSpPr txBox="1"/>
          <p:nvPr/>
        </p:nvSpPr>
        <p:spPr>
          <a:xfrm>
            <a:off x="7380856" y="1205329"/>
            <a:ext cx="1501934" cy="1077218"/>
          </a:xfrm>
          <a:prstGeom prst="rect">
            <a:avLst/>
          </a:prstGeom>
          <a:noFill/>
        </p:spPr>
        <p:txBody>
          <a:bodyPr wrap="none" rtlCol="0">
            <a:spAutoFit/>
          </a:bodyPr>
          <a:lstStyle/>
          <a:p>
            <a:pPr algn="ctr"/>
            <a:r>
              <a:rPr lang="en-US" sz="3200" dirty="0">
                <a:latin typeface="Roboto Light"/>
                <a:cs typeface="Roboto Light"/>
              </a:rPr>
              <a:t>b</a:t>
            </a:r>
            <a:r>
              <a:rPr lang="en-US" sz="3200" dirty="0" smtClean="0">
                <a:latin typeface="Roboto Light"/>
                <a:cs typeface="Roboto Light"/>
              </a:rPr>
              <a:t>lood</a:t>
            </a:r>
          </a:p>
          <a:p>
            <a:r>
              <a:rPr lang="en-US" sz="3200" dirty="0" smtClean="0">
                <a:latin typeface="Roboto Light"/>
                <a:cs typeface="Roboto Light"/>
              </a:rPr>
              <a:t>volume</a:t>
            </a:r>
            <a:endParaRPr lang="en-US" sz="3200" dirty="0">
              <a:latin typeface="Roboto Light"/>
              <a:cs typeface="Roboto Light"/>
            </a:endParaRPr>
          </a:p>
        </p:txBody>
      </p:sp>
      <p:sp>
        <p:nvSpPr>
          <p:cNvPr id="10" name="TextBox 9"/>
          <p:cNvSpPr txBox="1"/>
          <p:nvPr/>
        </p:nvSpPr>
        <p:spPr>
          <a:xfrm>
            <a:off x="5128320" y="5038288"/>
            <a:ext cx="1916310" cy="1077218"/>
          </a:xfrm>
          <a:prstGeom prst="rect">
            <a:avLst/>
          </a:prstGeom>
          <a:noFill/>
        </p:spPr>
        <p:txBody>
          <a:bodyPr wrap="none" rtlCol="0">
            <a:spAutoFit/>
          </a:bodyPr>
          <a:lstStyle/>
          <a:p>
            <a:pPr algn="ctr"/>
            <a:r>
              <a:rPr lang="en-US" sz="3200" dirty="0" smtClean="0">
                <a:latin typeface="Roboto Light"/>
                <a:cs typeface="Roboto Light"/>
              </a:rPr>
              <a:t>oxygen</a:t>
            </a:r>
          </a:p>
          <a:p>
            <a:r>
              <a:rPr lang="en-US" sz="3200" dirty="0" smtClean="0">
                <a:latin typeface="Roboto Light"/>
                <a:cs typeface="Roboto Light"/>
              </a:rPr>
              <a:t>utilization</a:t>
            </a:r>
            <a:endParaRPr lang="en-US" sz="3200" dirty="0">
              <a:latin typeface="Roboto Light"/>
              <a:cs typeface="Roboto Light"/>
            </a:endParaRPr>
          </a:p>
        </p:txBody>
      </p:sp>
      <p:sp>
        <p:nvSpPr>
          <p:cNvPr id="11" name="TextBox 10"/>
          <p:cNvSpPr txBox="1"/>
          <p:nvPr/>
        </p:nvSpPr>
        <p:spPr>
          <a:xfrm>
            <a:off x="5224701" y="2526495"/>
            <a:ext cx="1723549" cy="1077218"/>
          </a:xfrm>
          <a:prstGeom prst="rect">
            <a:avLst/>
          </a:prstGeom>
          <a:noFill/>
        </p:spPr>
        <p:txBody>
          <a:bodyPr wrap="none" rtlCol="0">
            <a:spAutoFit/>
          </a:bodyPr>
          <a:lstStyle/>
          <a:p>
            <a:pPr algn="ctr"/>
            <a:r>
              <a:rPr lang="en-US" sz="3200" dirty="0" smtClean="0">
                <a:latin typeface="Roboto Black"/>
                <a:cs typeface="Roboto Black"/>
              </a:rPr>
              <a:t>BOLD</a:t>
            </a:r>
          </a:p>
          <a:p>
            <a:r>
              <a:rPr lang="en-US" sz="3200" dirty="0" smtClean="0">
                <a:latin typeface="Roboto Black"/>
                <a:cs typeface="Roboto Black"/>
              </a:rPr>
              <a:t>contrast</a:t>
            </a:r>
            <a:endParaRPr lang="en-US" sz="3200" dirty="0">
              <a:latin typeface="Roboto Black"/>
              <a:cs typeface="Roboto Black"/>
            </a:endParaRPr>
          </a:p>
        </p:txBody>
      </p:sp>
      <p:sp>
        <p:nvSpPr>
          <p:cNvPr id="12" name="TextBox 11"/>
          <p:cNvSpPr txBox="1"/>
          <p:nvPr/>
        </p:nvSpPr>
        <p:spPr>
          <a:xfrm>
            <a:off x="387475" y="412419"/>
            <a:ext cx="2696826" cy="830997"/>
          </a:xfrm>
          <a:prstGeom prst="rect">
            <a:avLst/>
          </a:prstGeom>
          <a:noFill/>
        </p:spPr>
        <p:txBody>
          <a:bodyPr wrap="square" rtlCol="0">
            <a:spAutoFit/>
          </a:bodyPr>
          <a:lstStyle/>
          <a:p>
            <a:pPr algn="r"/>
            <a:r>
              <a:rPr lang="en-US" sz="2400" dirty="0">
                <a:latin typeface="Roboto Light"/>
                <a:cs typeface="Roboto Light"/>
              </a:rPr>
              <a:t>c</a:t>
            </a:r>
            <a:r>
              <a:rPr lang="en-US" sz="2400" dirty="0" smtClean="0">
                <a:latin typeface="Roboto Light"/>
                <a:cs typeface="Roboto Light"/>
              </a:rPr>
              <a:t>erebrovascular disease</a:t>
            </a:r>
            <a:endParaRPr lang="en-US" sz="2400" dirty="0">
              <a:latin typeface="Roboto Light"/>
              <a:cs typeface="Roboto Light"/>
            </a:endParaRPr>
          </a:p>
        </p:txBody>
      </p:sp>
      <p:sp>
        <p:nvSpPr>
          <p:cNvPr id="13" name="TextBox 12"/>
          <p:cNvSpPr txBox="1"/>
          <p:nvPr/>
        </p:nvSpPr>
        <p:spPr>
          <a:xfrm>
            <a:off x="0" y="1464833"/>
            <a:ext cx="2696826" cy="461665"/>
          </a:xfrm>
          <a:prstGeom prst="rect">
            <a:avLst/>
          </a:prstGeom>
          <a:noFill/>
        </p:spPr>
        <p:txBody>
          <a:bodyPr wrap="square" rtlCol="0">
            <a:spAutoFit/>
          </a:bodyPr>
          <a:lstStyle/>
          <a:p>
            <a:pPr algn="r"/>
            <a:r>
              <a:rPr lang="en-US" sz="2400" dirty="0" smtClean="0">
                <a:latin typeface="Roboto Light"/>
                <a:cs typeface="Roboto Light"/>
              </a:rPr>
              <a:t>medications</a:t>
            </a:r>
            <a:endParaRPr lang="en-US" sz="2400" dirty="0">
              <a:latin typeface="Roboto Light"/>
              <a:cs typeface="Roboto Light"/>
            </a:endParaRPr>
          </a:p>
        </p:txBody>
      </p:sp>
      <p:sp>
        <p:nvSpPr>
          <p:cNvPr id="14" name="TextBox 13"/>
          <p:cNvSpPr txBox="1"/>
          <p:nvPr/>
        </p:nvSpPr>
        <p:spPr>
          <a:xfrm>
            <a:off x="-107630" y="2147915"/>
            <a:ext cx="2696826" cy="461665"/>
          </a:xfrm>
          <a:prstGeom prst="rect">
            <a:avLst/>
          </a:prstGeom>
          <a:noFill/>
        </p:spPr>
        <p:txBody>
          <a:bodyPr wrap="square" rtlCol="0">
            <a:spAutoFit/>
          </a:bodyPr>
          <a:lstStyle/>
          <a:p>
            <a:pPr algn="r"/>
            <a:r>
              <a:rPr lang="en-US" sz="2400" dirty="0" smtClean="0">
                <a:latin typeface="Roboto Light"/>
                <a:cs typeface="Roboto Light"/>
              </a:rPr>
              <a:t>hypoxia</a:t>
            </a:r>
            <a:endParaRPr lang="en-US" sz="2400" dirty="0">
              <a:latin typeface="Roboto Light"/>
              <a:cs typeface="Roboto Light"/>
            </a:endParaRPr>
          </a:p>
        </p:txBody>
      </p:sp>
      <p:sp>
        <p:nvSpPr>
          <p:cNvPr id="15" name="TextBox 14"/>
          <p:cNvSpPr txBox="1"/>
          <p:nvPr/>
        </p:nvSpPr>
        <p:spPr>
          <a:xfrm>
            <a:off x="86111" y="2830997"/>
            <a:ext cx="2696826" cy="461665"/>
          </a:xfrm>
          <a:prstGeom prst="rect">
            <a:avLst/>
          </a:prstGeom>
          <a:noFill/>
        </p:spPr>
        <p:txBody>
          <a:bodyPr wrap="square" rtlCol="0">
            <a:spAutoFit/>
          </a:bodyPr>
          <a:lstStyle/>
          <a:p>
            <a:pPr algn="r"/>
            <a:r>
              <a:rPr lang="en-US" sz="2400" dirty="0" err="1" smtClean="0">
                <a:latin typeface="Roboto Light"/>
                <a:cs typeface="Roboto Light"/>
              </a:rPr>
              <a:t>hypercapnia</a:t>
            </a:r>
            <a:endParaRPr lang="en-US" sz="2400" dirty="0">
              <a:latin typeface="Roboto Light"/>
              <a:cs typeface="Roboto Light"/>
            </a:endParaRPr>
          </a:p>
        </p:txBody>
      </p:sp>
      <p:sp>
        <p:nvSpPr>
          <p:cNvPr id="16" name="TextBox 15"/>
          <p:cNvSpPr txBox="1"/>
          <p:nvPr/>
        </p:nvSpPr>
        <p:spPr>
          <a:xfrm>
            <a:off x="316873" y="3514079"/>
            <a:ext cx="2696826" cy="461665"/>
          </a:xfrm>
          <a:prstGeom prst="rect">
            <a:avLst/>
          </a:prstGeom>
          <a:noFill/>
        </p:spPr>
        <p:txBody>
          <a:bodyPr wrap="square" rtlCol="0">
            <a:spAutoFit/>
          </a:bodyPr>
          <a:lstStyle/>
          <a:p>
            <a:pPr algn="r"/>
            <a:r>
              <a:rPr lang="en-US" sz="2400" dirty="0">
                <a:latin typeface="Roboto Light"/>
                <a:cs typeface="Roboto Light"/>
              </a:rPr>
              <a:t>a</a:t>
            </a:r>
            <a:r>
              <a:rPr lang="en-US" sz="2400" dirty="0" smtClean="0">
                <a:latin typeface="Roboto Light"/>
                <a:cs typeface="Roboto Light"/>
              </a:rPr>
              <a:t>nesthesia/sleep</a:t>
            </a:r>
            <a:endParaRPr lang="en-US" sz="2400" dirty="0">
              <a:latin typeface="Roboto Light"/>
              <a:cs typeface="Roboto Light"/>
            </a:endParaRPr>
          </a:p>
        </p:txBody>
      </p:sp>
      <p:sp>
        <p:nvSpPr>
          <p:cNvPr id="17" name="TextBox 16"/>
          <p:cNvSpPr txBox="1"/>
          <p:nvPr/>
        </p:nvSpPr>
        <p:spPr>
          <a:xfrm>
            <a:off x="667314" y="4197161"/>
            <a:ext cx="2696826" cy="461665"/>
          </a:xfrm>
          <a:prstGeom prst="rect">
            <a:avLst/>
          </a:prstGeom>
          <a:noFill/>
        </p:spPr>
        <p:txBody>
          <a:bodyPr wrap="square" rtlCol="0">
            <a:spAutoFit/>
          </a:bodyPr>
          <a:lstStyle/>
          <a:p>
            <a:pPr algn="r"/>
            <a:r>
              <a:rPr lang="en-US" sz="2400" dirty="0" smtClean="0">
                <a:latin typeface="Roboto Light"/>
                <a:cs typeface="Roboto Light"/>
              </a:rPr>
              <a:t>anemia</a:t>
            </a:r>
            <a:endParaRPr lang="en-US" sz="2400" dirty="0">
              <a:latin typeface="Roboto Light"/>
              <a:cs typeface="Roboto Light"/>
            </a:endParaRPr>
          </a:p>
        </p:txBody>
      </p:sp>
      <p:sp>
        <p:nvSpPr>
          <p:cNvPr id="18" name="TextBox 17"/>
          <p:cNvSpPr txBox="1"/>
          <p:nvPr/>
        </p:nvSpPr>
        <p:spPr>
          <a:xfrm>
            <a:off x="9193477" y="412419"/>
            <a:ext cx="2696826" cy="830997"/>
          </a:xfrm>
          <a:prstGeom prst="rect">
            <a:avLst/>
          </a:prstGeom>
          <a:noFill/>
        </p:spPr>
        <p:txBody>
          <a:bodyPr wrap="square" rtlCol="0">
            <a:spAutoFit/>
          </a:bodyPr>
          <a:lstStyle/>
          <a:p>
            <a:r>
              <a:rPr lang="en-US" sz="2400" dirty="0">
                <a:latin typeface="Roboto Light"/>
                <a:cs typeface="Roboto Light"/>
              </a:rPr>
              <a:t>s</a:t>
            </a:r>
            <a:r>
              <a:rPr lang="en-US" sz="2400" dirty="0" smtClean="0">
                <a:latin typeface="Roboto Light"/>
                <a:cs typeface="Roboto Light"/>
              </a:rPr>
              <a:t>tructural lesions (compression)</a:t>
            </a:r>
            <a:endParaRPr lang="en-US" sz="2400" dirty="0">
              <a:latin typeface="Roboto Light"/>
              <a:cs typeface="Roboto Light"/>
            </a:endParaRPr>
          </a:p>
        </p:txBody>
      </p:sp>
      <p:sp>
        <p:nvSpPr>
          <p:cNvPr id="19" name="TextBox 18"/>
          <p:cNvSpPr txBox="1"/>
          <p:nvPr/>
        </p:nvSpPr>
        <p:spPr>
          <a:xfrm>
            <a:off x="9495174" y="1666133"/>
            <a:ext cx="2696826" cy="830997"/>
          </a:xfrm>
          <a:prstGeom prst="rect">
            <a:avLst/>
          </a:prstGeom>
          <a:noFill/>
        </p:spPr>
        <p:txBody>
          <a:bodyPr wrap="square" rtlCol="0">
            <a:spAutoFit/>
          </a:bodyPr>
          <a:lstStyle/>
          <a:p>
            <a:r>
              <a:rPr lang="en-US" sz="2400" dirty="0" err="1">
                <a:latin typeface="Roboto Light"/>
                <a:cs typeface="Roboto Light"/>
              </a:rPr>
              <a:t>a</a:t>
            </a:r>
            <a:r>
              <a:rPr lang="en-US" sz="2400" dirty="0" err="1" smtClean="0">
                <a:latin typeface="Roboto Light"/>
                <a:cs typeface="Roboto Light"/>
              </a:rPr>
              <a:t>utoregulation</a:t>
            </a:r>
            <a:r>
              <a:rPr lang="en-US" sz="2400" dirty="0" smtClean="0">
                <a:latin typeface="Roboto Light"/>
                <a:cs typeface="Roboto Light"/>
              </a:rPr>
              <a:t> (vasodilation)</a:t>
            </a:r>
            <a:endParaRPr lang="en-US" sz="2400" dirty="0">
              <a:latin typeface="Roboto Light"/>
              <a:cs typeface="Roboto Light"/>
            </a:endParaRPr>
          </a:p>
        </p:txBody>
      </p:sp>
      <p:sp>
        <p:nvSpPr>
          <p:cNvPr id="20" name="TextBox 19"/>
          <p:cNvSpPr txBox="1"/>
          <p:nvPr/>
        </p:nvSpPr>
        <p:spPr>
          <a:xfrm>
            <a:off x="9345877" y="2919846"/>
            <a:ext cx="2696826" cy="461665"/>
          </a:xfrm>
          <a:prstGeom prst="rect">
            <a:avLst/>
          </a:prstGeom>
          <a:noFill/>
        </p:spPr>
        <p:txBody>
          <a:bodyPr wrap="square" rtlCol="0">
            <a:spAutoFit/>
          </a:bodyPr>
          <a:lstStyle/>
          <a:p>
            <a:r>
              <a:rPr lang="en-US" sz="2400" dirty="0">
                <a:latin typeface="Roboto Light"/>
                <a:cs typeface="Roboto Light"/>
              </a:rPr>
              <a:t>v</a:t>
            </a:r>
            <a:r>
              <a:rPr lang="en-US" sz="2400" dirty="0" smtClean="0">
                <a:latin typeface="Roboto Light"/>
                <a:cs typeface="Roboto Light"/>
              </a:rPr>
              <a:t>olume status</a:t>
            </a:r>
            <a:endParaRPr lang="en-US" sz="2400" dirty="0">
              <a:latin typeface="Roboto Light"/>
              <a:cs typeface="Roboto Light"/>
            </a:endParaRPr>
          </a:p>
        </p:txBody>
      </p:sp>
      <p:sp>
        <p:nvSpPr>
          <p:cNvPr id="21" name="TextBox 20"/>
          <p:cNvSpPr txBox="1"/>
          <p:nvPr/>
        </p:nvSpPr>
        <p:spPr>
          <a:xfrm>
            <a:off x="8377190" y="4658826"/>
            <a:ext cx="2696826" cy="461665"/>
          </a:xfrm>
          <a:prstGeom prst="rect">
            <a:avLst/>
          </a:prstGeom>
          <a:noFill/>
        </p:spPr>
        <p:txBody>
          <a:bodyPr wrap="square" rtlCol="0">
            <a:spAutoFit/>
          </a:bodyPr>
          <a:lstStyle/>
          <a:p>
            <a:r>
              <a:rPr lang="en-US" sz="2400" dirty="0" smtClean="0">
                <a:latin typeface="Roboto Light"/>
                <a:cs typeface="Roboto Light"/>
              </a:rPr>
              <a:t>smoking</a:t>
            </a:r>
            <a:endParaRPr lang="en-US" sz="2400" dirty="0">
              <a:latin typeface="Roboto Light"/>
              <a:cs typeface="Roboto Light"/>
            </a:endParaRPr>
          </a:p>
        </p:txBody>
      </p:sp>
      <p:sp>
        <p:nvSpPr>
          <p:cNvPr id="22" name="TextBox 21"/>
          <p:cNvSpPr txBox="1"/>
          <p:nvPr/>
        </p:nvSpPr>
        <p:spPr>
          <a:xfrm>
            <a:off x="7807601" y="5653841"/>
            <a:ext cx="3076552" cy="461665"/>
          </a:xfrm>
          <a:prstGeom prst="rect">
            <a:avLst/>
          </a:prstGeom>
          <a:noFill/>
        </p:spPr>
        <p:txBody>
          <a:bodyPr wrap="square" rtlCol="0">
            <a:spAutoFit/>
          </a:bodyPr>
          <a:lstStyle/>
          <a:p>
            <a:r>
              <a:rPr lang="en-US" sz="2400" dirty="0">
                <a:latin typeface="Roboto Light"/>
                <a:cs typeface="Roboto Light"/>
              </a:rPr>
              <a:t>d</a:t>
            </a:r>
            <a:r>
              <a:rPr lang="en-US" sz="2400" dirty="0" smtClean="0">
                <a:latin typeface="Roboto Light"/>
                <a:cs typeface="Roboto Light"/>
              </a:rPr>
              <a:t>egenerative disease</a:t>
            </a:r>
            <a:endParaRPr lang="en-US" sz="2400" dirty="0">
              <a:latin typeface="Roboto Light"/>
              <a:cs typeface="Roboto Light"/>
            </a:endParaRPr>
          </a:p>
        </p:txBody>
      </p:sp>
      <p:sp>
        <p:nvSpPr>
          <p:cNvPr id="23" name="TextBox 22"/>
          <p:cNvSpPr txBox="1"/>
          <p:nvPr/>
        </p:nvSpPr>
        <p:spPr>
          <a:xfrm>
            <a:off x="316873" y="4776677"/>
            <a:ext cx="3749570" cy="1754327"/>
          </a:xfrm>
          <a:prstGeom prst="rect">
            <a:avLst/>
          </a:prstGeom>
          <a:noFill/>
        </p:spPr>
        <p:txBody>
          <a:bodyPr wrap="square" rtlCol="0">
            <a:spAutoFit/>
          </a:bodyPr>
          <a:lstStyle/>
          <a:p>
            <a:r>
              <a:rPr lang="en-US" sz="3600" b="1" dirty="0" smtClean="0">
                <a:solidFill>
                  <a:srgbClr val="FF9F1B"/>
                </a:solidFill>
                <a:latin typeface="Nexa"/>
                <a:cs typeface="Nexa"/>
              </a:rPr>
              <a:t>BOLD IS </a:t>
            </a:r>
            <a:r>
              <a:rPr lang="en-US" sz="3600" b="1" dirty="0" smtClean="0">
                <a:solidFill>
                  <a:srgbClr val="000000"/>
                </a:solidFill>
                <a:latin typeface="Nexa"/>
                <a:cs typeface="Nexa"/>
              </a:rPr>
              <a:t>BASED </a:t>
            </a:r>
            <a:r>
              <a:rPr lang="en-US" sz="3600" b="1" dirty="0" smtClean="0">
                <a:latin typeface="Nexa"/>
                <a:cs typeface="Nexa"/>
              </a:rPr>
              <a:t>IN PHYSIOLOGY</a:t>
            </a:r>
            <a:endParaRPr lang="en-US" sz="3600" b="1" dirty="0">
              <a:latin typeface="Nexa"/>
              <a:cs typeface="Nexa"/>
            </a:endParaRPr>
          </a:p>
        </p:txBody>
      </p:sp>
    </p:spTree>
    <p:extLst>
      <p:ext uri="{BB962C8B-B14F-4D97-AF65-F5344CB8AC3E}">
        <p14:creationId xmlns:p14="http://schemas.microsoft.com/office/powerpoint/2010/main" val="53568040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srcRect t="-817" b="-817"/>
          <a:stretch>
            <a:fillRect/>
          </a:stretch>
        </p:blipFill>
        <p:spPr>
          <a:xfrm>
            <a:off x="743858" y="1589315"/>
            <a:ext cx="10602685" cy="5268685"/>
          </a:xfrm>
        </p:spPr>
      </p:pic>
      <p:sp>
        <p:nvSpPr>
          <p:cNvPr id="6" name="TextBox 5"/>
          <p:cNvSpPr txBox="1"/>
          <p:nvPr/>
        </p:nvSpPr>
        <p:spPr>
          <a:xfrm>
            <a:off x="3949078" y="352044"/>
            <a:ext cx="4281171"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SAMPLING BIAS</a:t>
            </a:r>
            <a:endParaRPr lang="en-US" sz="4000" dirty="0" smtClean="0">
              <a:latin typeface="Nexa Bold" charset="0"/>
              <a:ea typeface="Nexa Bold" charset="0"/>
              <a:cs typeface="Nexa Bold" charset="0"/>
            </a:endParaRPr>
          </a:p>
        </p:txBody>
      </p:sp>
      <p:cxnSp>
        <p:nvCxnSpPr>
          <p:cNvPr id="7" name="Straight Connector 6"/>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4053" y="6283456"/>
            <a:ext cx="4606644" cy="276999"/>
          </a:xfrm>
          <a:prstGeom prst="rect">
            <a:avLst/>
          </a:prstGeom>
          <a:noFill/>
        </p:spPr>
        <p:txBody>
          <a:bodyPr wrap="square" rtlCol="0">
            <a:spAutoFit/>
          </a:bodyPr>
          <a:lstStyle/>
          <a:p>
            <a:r>
              <a:rPr lang="en-US" sz="1200" dirty="0" smtClean="0">
                <a:latin typeface="Roboto Light"/>
                <a:cs typeface="Roboto Light"/>
              </a:rPr>
              <a:t>Sonia Bishop (2015)</a:t>
            </a:r>
            <a:endParaRPr lang="en-US" sz="1200" dirty="0">
              <a:latin typeface="Roboto Light"/>
              <a:cs typeface="Roboto Light"/>
            </a:endParaRPr>
          </a:p>
        </p:txBody>
      </p:sp>
    </p:spTree>
    <p:extLst>
      <p:ext uri="{BB962C8B-B14F-4D97-AF65-F5344CB8AC3E}">
        <p14:creationId xmlns:p14="http://schemas.microsoft.com/office/powerpoint/2010/main" val="357502797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t="-1135" b="-1135"/>
          <a:stretch>
            <a:fillRect/>
          </a:stretch>
        </p:blipFill>
        <p:spPr>
          <a:xfrm>
            <a:off x="794658" y="1589315"/>
            <a:ext cx="10602685" cy="5268685"/>
          </a:xfrm>
        </p:spPr>
      </p:pic>
      <p:sp>
        <p:nvSpPr>
          <p:cNvPr id="4" name="TextBox 3"/>
          <p:cNvSpPr txBox="1"/>
          <p:nvPr/>
        </p:nvSpPr>
        <p:spPr>
          <a:xfrm>
            <a:off x="3949078" y="352044"/>
            <a:ext cx="4281171"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SAMPLING BIAS</a:t>
            </a:r>
            <a:endParaRPr lang="en-US" sz="4000" dirty="0" smtClean="0">
              <a:latin typeface="Nexa Bold" charset="0"/>
              <a:ea typeface="Nexa Bold" charset="0"/>
              <a:cs typeface="Nexa Bold" charset="0"/>
            </a:endParaRPr>
          </a:p>
        </p:txBody>
      </p:sp>
      <p:cxnSp>
        <p:nvCxnSpPr>
          <p:cNvPr id="5" name="Straight Connector 4"/>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4053" y="6283456"/>
            <a:ext cx="4606644" cy="276999"/>
          </a:xfrm>
          <a:prstGeom prst="rect">
            <a:avLst/>
          </a:prstGeom>
          <a:noFill/>
        </p:spPr>
        <p:txBody>
          <a:bodyPr wrap="square" rtlCol="0">
            <a:spAutoFit/>
          </a:bodyPr>
          <a:lstStyle/>
          <a:p>
            <a:r>
              <a:rPr lang="en-US" sz="1200" dirty="0" smtClean="0">
                <a:latin typeface="Roboto Light"/>
                <a:cs typeface="Roboto Light"/>
              </a:rPr>
              <a:t>Sonia Bishop (2015)</a:t>
            </a:r>
            <a:endParaRPr lang="en-US" sz="1200" dirty="0">
              <a:latin typeface="Roboto Light"/>
              <a:cs typeface="Roboto Light"/>
            </a:endParaRPr>
          </a:p>
        </p:txBody>
      </p:sp>
      <p:sp>
        <p:nvSpPr>
          <p:cNvPr id="7" name="Rectangle 6"/>
          <p:cNvSpPr/>
          <p:nvPr/>
        </p:nvSpPr>
        <p:spPr>
          <a:xfrm>
            <a:off x="8939408" y="3029025"/>
            <a:ext cx="1825476" cy="809476"/>
          </a:xfrm>
          <a:prstGeom prst="rect">
            <a:avLst/>
          </a:prstGeom>
          <a:solidFill>
            <a:schemeClr val="bg1"/>
          </a:solidFill>
          <a:ln w="28575" cmpd="sng">
            <a:solidFill>
              <a:srgbClr val="37333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Roboto Light"/>
                <a:cs typeface="Roboto Light"/>
              </a:rPr>
              <a:t>Can underestimate effect sizes</a:t>
            </a:r>
            <a:endParaRPr lang="en-US" sz="1600" dirty="0">
              <a:solidFill>
                <a:schemeClr val="tx1"/>
              </a:solidFill>
              <a:latin typeface="Roboto Light"/>
              <a:cs typeface="Roboto Light"/>
            </a:endParaRPr>
          </a:p>
        </p:txBody>
      </p:sp>
    </p:spTree>
    <p:extLst>
      <p:ext uri="{BB962C8B-B14F-4D97-AF65-F5344CB8AC3E}">
        <p14:creationId xmlns:p14="http://schemas.microsoft.com/office/powerpoint/2010/main" val="339833523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t="-3065" b="-3065"/>
          <a:stretch>
            <a:fillRect/>
          </a:stretch>
        </p:blipFill>
        <p:spPr>
          <a:xfrm>
            <a:off x="794658" y="1307420"/>
            <a:ext cx="10602685" cy="5268685"/>
          </a:xfrm>
        </p:spPr>
      </p:pic>
      <p:sp>
        <p:nvSpPr>
          <p:cNvPr id="4" name="TextBox 3"/>
          <p:cNvSpPr txBox="1"/>
          <p:nvPr/>
        </p:nvSpPr>
        <p:spPr>
          <a:xfrm>
            <a:off x="254053" y="6283456"/>
            <a:ext cx="4606644" cy="276999"/>
          </a:xfrm>
          <a:prstGeom prst="rect">
            <a:avLst/>
          </a:prstGeom>
          <a:noFill/>
        </p:spPr>
        <p:txBody>
          <a:bodyPr wrap="square" rtlCol="0">
            <a:spAutoFit/>
          </a:bodyPr>
          <a:lstStyle/>
          <a:p>
            <a:r>
              <a:rPr lang="en-US" sz="1200" dirty="0" smtClean="0">
                <a:latin typeface="Roboto Light"/>
                <a:cs typeface="Roboto Light"/>
              </a:rPr>
              <a:t>Sonia Bishop (2015)</a:t>
            </a:r>
            <a:endParaRPr lang="en-US" sz="1200" dirty="0">
              <a:latin typeface="Roboto Light"/>
              <a:cs typeface="Roboto Light"/>
            </a:endParaRPr>
          </a:p>
        </p:txBody>
      </p:sp>
      <p:sp>
        <p:nvSpPr>
          <p:cNvPr id="5" name="TextBox 4"/>
          <p:cNvSpPr txBox="1"/>
          <p:nvPr/>
        </p:nvSpPr>
        <p:spPr>
          <a:xfrm>
            <a:off x="2294525" y="352044"/>
            <a:ext cx="7590281"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EFFECTS OF SAMPLING BIAS</a:t>
            </a:r>
            <a:endParaRPr lang="en-US" sz="4000" dirty="0" smtClean="0">
              <a:latin typeface="Nexa Bold" charset="0"/>
              <a:ea typeface="Nexa Bold" charset="0"/>
              <a:cs typeface="Nexa Bold" charset="0"/>
            </a:endParaRPr>
          </a:p>
        </p:txBody>
      </p:sp>
      <p:cxnSp>
        <p:nvCxnSpPr>
          <p:cNvPr id="6" name="Straight Connector 5"/>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55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l="-1982" r="-1982"/>
          <a:stretch>
            <a:fillRect/>
          </a:stretch>
        </p:blipFill>
        <p:spPr>
          <a:xfrm>
            <a:off x="794658" y="1340758"/>
            <a:ext cx="10602685" cy="5268685"/>
          </a:xfrm>
        </p:spPr>
      </p:pic>
      <p:sp>
        <p:nvSpPr>
          <p:cNvPr id="4" name="Rectangle 3"/>
          <p:cNvSpPr/>
          <p:nvPr/>
        </p:nvSpPr>
        <p:spPr>
          <a:xfrm>
            <a:off x="7048500" y="6096000"/>
            <a:ext cx="4457700" cy="609600"/>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a:buChar char="•"/>
            </a:pPr>
            <a:r>
              <a:rPr lang="en-US" sz="2400" dirty="0" smtClean="0">
                <a:solidFill>
                  <a:schemeClr val="tx1"/>
                </a:solidFill>
                <a:latin typeface="Roboto Light"/>
                <a:cs typeface="Roboto Light"/>
              </a:rPr>
              <a:t>Effective sampling rate of 1s</a:t>
            </a:r>
            <a:endParaRPr lang="en-US" sz="2400" dirty="0">
              <a:solidFill>
                <a:schemeClr val="tx1"/>
              </a:solidFill>
              <a:latin typeface="Roboto Light"/>
              <a:cs typeface="Roboto Light"/>
            </a:endParaRPr>
          </a:p>
        </p:txBody>
      </p:sp>
      <p:sp>
        <p:nvSpPr>
          <p:cNvPr id="5" name="TextBox 4"/>
          <p:cNvSpPr txBox="1"/>
          <p:nvPr/>
        </p:nvSpPr>
        <p:spPr>
          <a:xfrm>
            <a:off x="3894194" y="352044"/>
            <a:ext cx="4390945"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OVERSAMPLING</a:t>
            </a:r>
            <a:endParaRPr lang="en-US" sz="4000" dirty="0" smtClean="0">
              <a:latin typeface="Nexa Bold" charset="0"/>
              <a:ea typeface="Nexa Bold" charset="0"/>
              <a:cs typeface="Nexa Bold" charset="0"/>
            </a:endParaRPr>
          </a:p>
        </p:txBody>
      </p:sp>
      <p:cxnSp>
        <p:nvCxnSpPr>
          <p:cNvPr id="6" name="Straight Connector 5"/>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426753" y="1075920"/>
            <a:ext cx="4606644" cy="276999"/>
          </a:xfrm>
          <a:prstGeom prst="rect">
            <a:avLst/>
          </a:prstGeom>
          <a:noFill/>
        </p:spPr>
        <p:txBody>
          <a:bodyPr wrap="square" rtlCol="0">
            <a:spAutoFit/>
          </a:bodyPr>
          <a:lstStyle/>
          <a:p>
            <a:r>
              <a:rPr lang="en-US" sz="1200" dirty="0" smtClean="0">
                <a:latin typeface="Roboto Light"/>
                <a:cs typeface="Roboto Light"/>
              </a:rPr>
              <a:t>Sonia Bishop (2015)</a:t>
            </a:r>
            <a:endParaRPr lang="en-US" sz="1200" dirty="0">
              <a:latin typeface="Roboto Light"/>
              <a:cs typeface="Roboto Light"/>
            </a:endParaRPr>
          </a:p>
        </p:txBody>
      </p:sp>
    </p:spTree>
    <p:extLst>
      <p:ext uri="{BB962C8B-B14F-4D97-AF65-F5344CB8AC3E}">
        <p14:creationId xmlns:p14="http://schemas.microsoft.com/office/powerpoint/2010/main" val="380526752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3"/>
          <a:srcRect l="57970" r="-1982"/>
          <a:stretch/>
        </p:blipFill>
        <p:spPr>
          <a:xfrm>
            <a:off x="6908800" y="1340758"/>
            <a:ext cx="4488543" cy="5268685"/>
          </a:xfrm>
        </p:spPr>
      </p:pic>
      <p:sp>
        <p:nvSpPr>
          <p:cNvPr id="4" name="Rectangle 3"/>
          <p:cNvSpPr/>
          <p:nvPr/>
        </p:nvSpPr>
        <p:spPr>
          <a:xfrm>
            <a:off x="7048500" y="6096000"/>
            <a:ext cx="4457700" cy="609600"/>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400" dirty="0">
              <a:solidFill>
                <a:schemeClr val="tx1"/>
              </a:solidFill>
              <a:latin typeface="Roboto Light"/>
              <a:cs typeface="Roboto Light"/>
            </a:endParaRPr>
          </a:p>
        </p:txBody>
      </p:sp>
      <p:sp>
        <p:nvSpPr>
          <p:cNvPr id="5" name="TextBox 4"/>
          <p:cNvSpPr txBox="1"/>
          <p:nvPr/>
        </p:nvSpPr>
        <p:spPr>
          <a:xfrm>
            <a:off x="3894194" y="352044"/>
            <a:ext cx="4390945"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OVERSAMPLING</a:t>
            </a:r>
            <a:endParaRPr lang="en-US" sz="4000" dirty="0" smtClean="0">
              <a:latin typeface="Nexa Bold" charset="0"/>
              <a:ea typeface="Nexa Bold" charset="0"/>
              <a:cs typeface="Nexa Bold" charset="0"/>
            </a:endParaRPr>
          </a:p>
        </p:txBody>
      </p:sp>
      <p:cxnSp>
        <p:nvCxnSpPr>
          <p:cNvPr id="6" name="Straight Connector 5"/>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11201" y="1625600"/>
            <a:ext cx="5226050" cy="2616101"/>
          </a:xfrm>
          <a:prstGeom prst="rect">
            <a:avLst/>
          </a:prstGeom>
          <a:noFill/>
        </p:spPr>
        <p:txBody>
          <a:bodyPr wrap="square" rtlCol="0">
            <a:spAutoFit/>
          </a:bodyPr>
          <a:lstStyle/>
          <a:p>
            <a:pPr marL="285750" indent="-285750">
              <a:spcAft>
                <a:spcPts val="1200"/>
              </a:spcAft>
              <a:buFont typeface="Arial"/>
              <a:buChar char="•"/>
            </a:pPr>
            <a:r>
              <a:rPr lang="en-US" sz="2400" dirty="0" smtClean="0">
                <a:latin typeface="Roboto Light"/>
                <a:cs typeface="Roboto Light"/>
              </a:rPr>
              <a:t>Needs a fixed relationship between TR and ISI</a:t>
            </a:r>
          </a:p>
          <a:p>
            <a:pPr marL="285750" indent="-285750">
              <a:spcAft>
                <a:spcPts val="1200"/>
              </a:spcAft>
              <a:buFont typeface="Arial"/>
              <a:buChar char="•"/>
            </a:pPr>
            <a:r>
              <a:rPr lang="en-US" sz="2400" dirty="0" smtClean="0">
                <a:latin typeface="Roboto Light"/>
                <a:cs typeface="Roboto Light"/>
              </a:rPr>
              <a:t>Best for block designs</a:t>
            </a:r>
          </a:p>
          <a:p>
            <a:pPr marL="285750" indent="-285750">
              <a:spcAft>
                <a:spcPts val="1200"/>
              </a:spcAft>
              <a:buFont typeface="Arial"/>
              <a:buChar char="•"/>
            </a:pPr>
            <a:r>
              <a:rPr lang="en-US" sz="2400" dirty="0" smtClean="0">
                <a:latin typeface="Roboto Light"/>
                <a:cs typeface="Roboto Light"/>
              </a:rPr>
              <a:t>Can work for event-related designs with fixed ISI with randomized stimulus order and +/− null trials</a:t>
            </a:r>
          </a:p>
        </p:txBody>
      </p:sp>
      <p:sp>
        <p:nvSpPr>
          <p:cNvPr id="7" name="TextBox 6"/>
          <p:cNvSpPr txBox="1"/>
          <p:nvPr/>
        </p:nvSpPr>
        <p:spPr>
          <a:xfrm>
            <a:off x="10426753" y="1075920"/>
            <a:ext cx="4606644" cy="276999"/>
          </a:xfrm>
          <a:prstGeom prst="rect">
            <a:avLst/>
          </a:prstGeom>
          <a:noFill/>
        </p:spPr>
        <p:txBody>
          <a:bodyPr wrap="square" rtlCol="0">
            <a:spAutoFit/>
          </a:bodyPr>
          <a:lstStyle/>
          <a:p>
            <a:r>
              <a:rPr lang="en-US" sz="1200" dirty="0" smtClean="0">
                <a:latin typeface="Roboto Light"/>
                <a:cs typeface="Roboto Light"/>
              </a:rPr>
              <a:t>Sonia Bishop (2015)</a:t>
            </a:r>
            <a:endParaRPr lang="en-US" sz="1200" dirty="0">
              <a:latin typeface="Roboto Light"/>
              <a:cs typeface="Roboto Light"/>
            </a:endParaRPr>
          </a:p>
        </p:txBody>
      </p:sp>
    </p:spTree>
    <p:extLst>
      <p:ext uri="{BB962C8B-B14F-4D97-AF65-F5344CB8AC3E}">
        <p14:creationId xmlns:p14="http://schemas.microsoft.com/office/powerpoint/2010/main" val="137395635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59681" y="352044"/>
            <a:ext cx="3659975"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JITTERING ISI</a:t>
            </a:r>
            <a:endParaRPr lang="en-US" sz="4000" dirty="0" smtClean="0">
              <a:latin typeface="Nexa Bold" charset="0"/>
              <a:ea typeface="Nexa Bold" charset="0"/>
              <a:cs typeface="Nexa Bold" charset="0"/>
            </a:endParaRPr>
          </a:p>
        </p:txBody>
      </p:sp>
      <p:cxnSp>
        <p:nvCxnSpPr>
          <p:cNvPr id="6" name="Straight Connector 5"/>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8353" y="6407443"/>
            <a:ext cx="4606644" cy="276999"/>
          </a:xfrm>
          <a:prstGeom prst="rect">
            <a:avLst/>
          </a:prstGeom>
          <a:noFill/>
        </p:spPr>
        <p:txBody>
          <a:bodyPr wrap="square" rtlCol="0">
            <a:spAutoFit/>
          </a:bodyPr>
          <a:lstStyle/>
          <a:p>
            <a:r>
              <a:rPr lang="en-US" sz="1200" dirty="0" smtClean="0">
                <a:latin typeface="Roboto Light"/>
                <a:cs typeface="Roboto Light"/>
              </a:rPr>
              <a:t>Sonia Bishop (2015)</a:t>
            </a:r>
            <a:endParaRPr lang="en-US" sz="1200" dirty="0">
              <a:latin typeface="Roboto Light"/>
              <a:cs typeface="Roboto Light"/>
            </a:endParaRPr>
          </a:p>
        </p:txBody>
      </p:sp>
      <p:pic>
        <p:nvPicPr>
          <p:cNvPr id="8" name="Picture Placeholder 7"/>
          <p:cNvPicPr>
            <a:picLocks noGrp="1" noChangeAspect="1"/>
          </p:cNvPicPr>
          <p:nvPr>
            <p:ph type="pic" sz="quarter" idx="10"/>
          </p:nvPr>
        </p:nvPicPr>
        <p:blipFill>
          <a:blip r:embed="rId3"/>
          <a:srcRect t="-9512" b="-9512"/>
          <a:stretch>
            <a:fillRect/>
          </a:stretch>
        </p:blipFill>
        <p:spPr>
          <a:xfrm>
            <a:off x="705758" y="1277258"/>
            <a:ext cx="10602685" cy="5268685"/>
          </a:xfrm>
        </p:spPr>
      </p:pic>
      <p:sp>
        <p:nvSpPr>
          <p:cNvPr id="9" name="TextBox 8"/>
          <p:cNvSpPr txBox="1"/>
          <p:nvPr/>
        </p:nvSpPr>
        <p:spPr>
          <a:xfrm>
            <a:off x="812801" y="1964898"/>
            <a:ext cx="5499100" cy="830997"/>
          </a:xfrm>
          <a:prstGeom prst="rect">
            <a:avLst/>
          </a:prstGeom>
          <a:noFill/>
        </p:spPr>
        <p:txBody>
          <a:bodyPr wrap="square" rtlCol="0">
            <a:spAutoFit/>
          </a:bodyPr>
          <a:lstStyle/>
          <a:p>
            <a:pPr marL="285750" indent="-285750">
              <a:buFont typeface="Arial"/>
              <a:buChar char="•"/>
            </a:pPr>
            <a:r>
              <a:rPr lang="en-US" sz="2400" dirty="0" smtClean="0">
                <a:latin typeface="Roboto Light"/>
                <a:cs typeface="Roboto Light"/>
              </a:rPr>
              <a:t>Jittered ISI naturally gives random sample of HRF </a:t>
            </a:r>
            <a:endParaRPr lang="en-US" sz="2400" dirty="0">
              <a:latin typeface="Roboto Light"/>
              <a:cs typeface="Roboto Light"/>
            </a:endParaRPr>
          </a:p>
        </p:txBody>
      </p:sp>
    </p:spTree>
    <p:extLst>
      <p:ext uri="{BB962C8B-B14F-4D97-AF65-F5344CB8AC3E}">
        <p14:creationId xmlns:p14="http://schemas.microsoft.com/office/powerpoint/2010/main" val="48198486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16940" y="331440"/>
            <a:ext cx="2558135" cy="707886"/>
          </a:xfrm>
          <a:prstGeom prst="rect">
            <a:avLst/>
          </a:prstGeom>
          <a:noFill/>
        </p:spPr>
        <p:txBody>
          <a:bodyPr wrap="none" rtlCol="0">
            <a:spAutoFit/>
          </a:bodyPr>
          <a:lstStyle/>
          <a:p>
            <a:pPr algn="ctr"/>
            <a:r>
              <a:rPr lang="en-US" sz="2000" dirty="0" smtClean="0">
                <a:solidFill>
                  <a:schemeClr val="bg1"/>
                </a:solidFill>
                <a:latin typeface="Nexa Bold" charset="0"/>
                <a:ea typeface="Nexa Bold" charset="0"/>
                <a:cs typeface="Nexa Bold" charset="0"/>
              </a:rPr>
              <a:t>WEEK 4</a:t>
            </a:r>
          </a:p>
          <a:p>
            <a:pPr algn="ctr"/>
            <a:r>
              <a:rPr lang="en-US" sz="2000" dirty="0" smtClean="0">
                <a:solidFill>
                  <a:schemeClr val="bg1"/>
                </a:solidFill>
                <a:latin typeface="Nexa Bold" charset="0"/>
                <a:ea typeface="Nexa Bold" charset="0"/>
                <a:cs typeface="Nexa Bold" charset="0"/>
              </a:rPr>
              <a:t>FUNCTIONAL MRI 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643622" y="2940424"/>
            <a:ext cx="6904805" cy="1938992"/>
          </a:xfrm>
          <a:prstGeom prst="rect">
            <a:avLst/>
          </a:prstGeom>
          <a:noFill/>
        </p:spPr>
        <p:txBody>
          <a:bodyPr wrap="none" rtlCol="0">
            <a:spAutoFit/>
          </a:bodyPr>
          <a:lstStyle/>
          <a:p>
            <a:pPr algn="ctr"/>
            <a:r>
              <a:rPr lang="en-US" sz="4000" spc="1400" dirty="0" smtClean="0">
                <a:solidFill>
                  <a:schemeClr val="bg1"/>
                </a:solidFill>
                <a:latin typeface="Roboto Light"/>
                <a:ea typeface="Nexa Bold" charset="0"/>
                <a:cs typeface="Roboto Light"/>
              </a:rPr>
              <a:t>MIXED BLOCK</a:t>
            </a:r>
          </a:p>
          <a:p>
            <a:pPr algn="ctr"/>
            <a:r>
              <a:rPr lang="en-US" sz="4000" spc="1400" dirty="0" smtClean="0">
                <a:solidFill>
                  <a:schemeClr val="bg1"/>
                </a:solidFill>
                <a:latin typeface="Roboto Light"/>
                <a:ea typeface="Nexa Bold" charset="0"/>
                <a:cs typeface="Roboto Light"/>
              </a:rPr>
              <a:t>&amp; EVENT-RELATED</a:t>
            </a:r>
            <a:endParaRPr lang="en-US" sz="4000" spc="1400" dirty="0" smtClean="0">
              <a:solidFill>
                <a:schemeClr val="bg1"/>
              </a:solidFill>
              <a:latin typeface="Roboto Light"/>
              <a:ea typeface="Nexa Bold" charset="0"/>
              <a:cs typeface="Roboto Light"/>
            </a:endParaRPr>
          </a:p>
          <a:p>
            <a:pPr algn="ctr"/>
            <a:r>
              <a:rPr lang="en-US" sz="4000" spc="1400" dirty="0" smtClean="0">
                <a:solidFill>
                  <a:schemeClr val="bg1"/>
                </a:solidFill>
                <a:latin typeface="Roboto Light"/>
                <a:ea typeface="Nexa Bold" charset="0"/>
                <a:cs typeface="Roboto Light"/>
              </a:rPr>
              <a:t>DESIGNS</a:t>
            </a:r>
            <a:endParaRPr lang="en-US" sz="4000" spc="1400" dirty="0" smtClean="0">
              <a:solidFill>
                <a:schemeClr val="bg1"/>
              </a:solidFill>
              <a:latin typeface="Roboto Light"/>
              <a:ea typeface="Nexa Bold" charset="0"/>
              <a:cs typeface="Roboto Light"/>
            </a:endParaRPr>
          </a:p>
        </p:txBody>
      </p:sp>
    </p:spTree>
    <p:extLst>
      <p:ext uri="{BB962C8B-B14F-4D97-AF65-F5344CB8AC3E}">
        <p14:creationId xmlns:p14="http://schemas.microsoft.com/office/powerpoint/2010/main" val="381025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6014" y="352044"/>
            <a:ext cx="4267321"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MIXED DESIGNS</a:t>
            </a:r>
            <a:endParaRPr lang="en-US" sz="4000" dirty="0" smtClean="0">
              <a:latin typeface="Nexa Bold" charset="0"/>
              <a:ea typeface="Nexa Bold" charset="0"/>
              <a:cs typeface="Nexa Bold" charset="0"/>
            </a:endParaRPr>
          </a:p>
        </p:txBody>
      </p:sp>
      <p:cxnSp>
        <p:nvCxnSpPr>
          <p:cNvPr id="6" name="Straight Connector 5"/>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pic>
        <p:nvPicPr>
          <p:cNvPr id="3" name="Picture Placeholder 2"/>
          <p:cNvPicPr>
            <a:picLocks noGrp="1" noChangeAspect="1"/>
          </p:cNvPicPr>
          <p:nvPr>
            <p:ph type="pic" sz="quarter" idx="10"/>
          </p:nvPr>
        </p:nvPicPr>
        <p:blipFill>
          <a:blip r:embed="rId3"/>
          <a:srcRect t="2296" b="2296"/>
          <a:stretch>
            <a:fillRect/>
          </a:stretch>
        </p:blipFill>
        <p:spPr>
          <a:xfrm>
            <a:off x="1607460" y="2463799"/>
            <a:ext cx="8828270" cy="4386943"/>
          </a:xfrm>
        </p:spPr>
      </p:pic>
      <p:sp>
        <p:nvSpPr>
          <p:cNvPr id="7" name="TextBox 6"/>
          <p:cNvSpPr txBox="1"/>
          <p:nvPr/>
        </p:nvSpPr>
        <p:spPr>
          <a:xfrm>
            <a:off x="368353" y="6407443"/>
            <a:ext cx="4606644" cy="276999"/>
          </a:xfrm>
          <a:prstGeom prst="rect">
            <a:avLst/>
          </a:prstGeom>
          <a:noFill/>
        </p:spPr>
        <p:txBody>
          <a:bodyPr wrap="square" rtlCol="0">
            <a:spAutoFit/>
          </a:bodyPr>
          <a:lstStyle/>
          <a:p>
            <a:r>
              <a:rPr lang="en-US" sz="1200" dirty="0" smtClean="0">
                <a:latin typeface="Roboto Light"/>
                <a:cs typeface="Roboto Light"/>
              </a:rPr>
              <a:t>Bishop (2009). Nature Neuroscience.</a:t>
            </a:r>
            <a:endParaRPr lang="en-US" sz="1200" dirty="0">
              <a:latin typeface="Roboto Light"/>
              <a:cs typeface="Roboto Light"/>
            </a:endParaRPr>
          </a:p>
        </p:txBody>
      </p:sp>
      <p:sp>
        <p:nvSpPr>
          <p:cNvPr id="4" name="TextBox 3"/>
          <p:cNvSpPr txBox="1"/>
          <p:nvPr/>
        </p:nvSpPr>
        <p:spPr>
          <a:xfrm>
            <a:off x="1315359" y="1320800"/>
            <a:ext cx="9187541" cy="1015663"/>
          </a:xfrm>
          <a:prstGeom prst="rect">
            <a:avLst/>
          </a:prstGeom>
          <a:noFill/>
        </p:spPr>
        <p:txBody>
          <a:bodyPr wrap="square" rtlCol="0">
            <a:spAutoFit/>
          </a:bodyPr>
          <a:lstStyle/>
          <a:p>
            <a:pPr algn="ctr"/>
            <a:r>
              <a:rPr lang="en-US" sz="2000" spc="600" dirty="0" smtClean="0">
                <a:solidFill>
                  <a:srgbClr val="FF9F1B"/>
                </a:solidFill>
                <a:latin typeface="Roboto Light"/>
                <a:cs typeface="Roboto Light"/>
              </a:rPr>
              <a:t>HOW DO RESPONSE CONFLICT (INTERFERENCE) EFFECTS CHANGE AS A FUNCTION OF PERCEPTUAL LOAD?</a:t>
            </a:r>
            <a:endParaRPr lang="en-US" sz="2000" spc="600" dirty="0">
              <a:solidFill>
                <a:srgbClr val="FF9F1B"/>
              </a:solidFill>
              <a:latin typeface="Roboto Light"/>
              <a:cs typeface="Roboto Light"/>
            </a:endParaRPr>
          </a:p>
        </p:txBody>
      </p:sp>
    </p:spTree>
    <p:extLst>
      <p:ext uri="{BB962C8B-B14F-4D97-AF65-F5344CB8AC3E}">
        <p14:creationId xmlns:p14="http://schemas.microsoft.com/office/powerpoint/2010/main" val="156602683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t="-13702" b="-13702"/>
          <a:stretch>
            <a:fillRect/>
          </a:stretch>
        </p:blipFill>
        <p:spPr/>
      </p:pic>
      <p:sp>
        <p:nvSpPr>
          <p:cNvPr id="4" name="TextBox 3"/>
          <p:cNvSpPr txBox="1"/>
          <p:nvPr/>
        </p:nvSpPr>
        <p:spPr>
          <a:xfrm>
            <a:off x="368353" y="6407443"/>
            <a:ext cx="4606644" cy="276999"/>
          </a:xfrm>
          <a:prstGeom prst="rect">
            <a:avLst/>
          </a:prstGeom>
          <a:noFill/>
        </p:spPr>
        <p:txBody>
          <a:bodyPr wrap="square" rtlCol="0">
            <a:spAutoFit/>
          </a:bodyPr>
          <a:lstStyle/>
          <a:p>
            <a:r>
              <a:rPr lang="en-US" sz="1200" dirty="0" smtClean="0">
                <a:latin typeface="Roboto Light"/>
                <a:cs typeface="Roboto Light"/>
              </a:rPr>
              <a:t>Bishop (2009). Nature Neuroscience.</a:t>
            </a:r>
            <a:endParaRPr lang="en-US" sz="1200" dirty="0">
              <a:latin typeface="Roboto Light"/>
              <a:cs typeface="Roboto Light"/>
            </a:endParaRPr>
          </a:p>
        </p:txBody>
      </p:sp>
    </p:spTree>
    <p:extLst>
      <p:ext uri="{BB962C8B-B14F-4D97-AF65-F5344CB8AC3E}">
        <p14:creationId xmlns:p14="http://schemas.microsoft.com/office/powerpoint/2010/main" val="37443573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3"/>
          <a:srcRect l="-11985" r="-11985"/>
          <a:stretch>
            <a:fillRect/>
          </a:stretch>
        </p:blipFill>
        <p:spPr>
          <a:xfrm>
            <a:off x="0" y="1993900"/>
            <a:ext cx="6096000" cy="3429000"/>
          </a:xfrm>
        </p:spPr>
      </p:pic>
      <p:sp>
        <p:nvSpPr>
          <p:cNvPr id="9" name="TextBox 8"/>
          <p:cNvSpPr txBox="1"/>
          <p:nvPr/>
        </p:nvSpPr>
        <p:spPr>
          <a:xfrm>
            <a:off x="1059055" y="352044"/>
            <a:ext cx="10061215"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BACK TO THE ANTISACCADE </a:t>
            </a:r>
            <a:r>
              <a:rPr lang="en-US" sz="4000" dirty="0" smtClean="0">
                <a:latin typeface="Nexa Bold" charset="0"/>
                <a:ea typeface="Nexa Bold" charset="0"/>
                <a:cs typeface="Nexa Bold" charset="0"/>
              </a:rPr>
              <a:t>EXAMPLE</a:t>
            </a:r>
          </a:p>
        </p:txBody>
      </p:sp>
      <p:cxnSp>
        <p:nvCxnSpPr>
          <p:cNvPr id="10" name="Straight Connector 9"/>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96000" y="1993900"/>
            <a:ext cx="5829300" cy="2985433"/>
          </a:xfrm>
          <a:prstGeom prst="rect">
            <a:avLst/>
          </a:prstGeom>
          <a:noFill/>
        </p:spPr>
        <p:txBody>
          <a:bodyPr wrap="square" rtlCol="0">
            <a:spAutoFit/>
          </a:bodyPr>
          <a:lstStyle/>
          <a:p>
            <a:pPr marL="285750" indent="-285750">
              <a:spcAft>
                <a:spcPts val="1200"/>
              </a:spcAft>
              <a:buFont typeface="Arial"/>
              <a:buChar char="•"/>
            </a:pPr>
            <a:r>
              <a:rPr lang="en-US" sz="2400" dirty="0" smtClean="0">
                <a:latin typeface="Roboto Light"/>
                <a:cs typeface="Roboto Light"/>
              </a:rPr>
              <a:t>Equal number of anti-</a:t>
            </a:r>
            <a:r>
              <a:rPr lang="en-US" sz="2400" dirty="0" smtClean="0">
                <a:latin typeface="Roboto Light"/>
                <a:cs typeface="Roboto Light"/>
              </a:rPr>
              <a:t>saccades and pro-saccades</a:t>
            </a:r>
          </a:p>
          <a:p>
            <a:pPr marL="742950" lvl="1" indent="-285750">
              <a:spcAft>
                <a:spcPts val="1200"/>
              </a:spcAft>
              <a:buFont typeface="Arial"/>
              <a:buChar char="•"/>
            </a:pPr>
            <a:r>
              <a:rPr lang="en-US" sz="2400" baseline="30000" dirty="0" smtClean="0">
                <a:latin typeface="Roboto Light"/>
                <a:cs typeface="Roboto Light"/>
              </a:rPr>
              <a:t>2</a:t>
            </a:r>
            <a:r>
              <a:rPr lang="en-US" sz="2400" dirty="0" smtClean="0">
                <a:latin typeface="Roboto Light"/>
                <a:cs typeface="Roboto Light"/>
              </a:rPr>
              <a:t>/</a:t>
            </a:r>
            <a:r>
              <a:rPr lang="en-US" sz="2400" baseline="-25000" dirty="0" smtClean="0">
                <a:latin typeface="Roboto Light"/>
                <a:cs typeface="Roboto Light"/>
              </a:rPr>
              <a:t>3</a:t>
            </a:r>
            <a:r>
              <a:rPr lang="en-US" sz="2400" dirty="0" smtClean="0">
                <a:latin typeface="Roboto Light"/>
                <a:cs typeface="Roboto Light"/>
              </a:rPr>
              <a:t> trials are full anti-saccade or pro-saccade trials (preparation + saccade)</a:t>
            </a:r>
          </a:p>
          <a:p>
            <a:pPr marL="742950" lvl="1" indent="-285750">
              <a:spcAft>
                <a:spcPts val="1200"/>
              </a:spcAft>
              <a:buFont typeface="Arial"/>
              <a:buChar char="•"/>
            </a:pPr>
            <a:r>
              <a:rPr lang="en-US" sz="2400" baseline="30000" dirty="0" smtClean="0">
                <a:latin typeface="Roboto Light"/>
                <a:cs typeface="Roboto Light"/>
              </a:rPr>
              <a:t>1</a:t>
            </a:r>
            <a:r>
              <a:rPr lang="en-US" sz="2400" dirty="0" smtClean="0">
                <a:latin typeface="Roboto Light"/>
                <a:cs typeface="Roboto Light"/>
              </a:rPr>
              <a:t>/</a:t>
            </a:r>
            <a:r>
              <a:rPr lang="en-US" sz="2400" baseline="-25000" dirty="0" smtClean="0">
                <a:latin typeface="Roboto Light"/>
                <a:cs typeface="Roboto Light"/>
              </a:rPr>
              <a:t>3</a:t>
            </a:r>
            <a:r>
              <a:rPr lang="en-US" sz="2400" dirty="0" smtClean="0">
                <a:latin typeface="Roboto Light"/>
                <a:cs typeface="Roboto Light"/>
              </a:rPr>
              <a:t> trials are half saccade (preparation only)</a:t>
            </a:r>
            <a:endParaRPr lang="en-US" sz="2400" dirty="0" smtClean="0">
              <a:latin typeface="Roboto Light"/>
              <a:cs typeface="Roboto Light"/>
            </a:endParaRPr>
          </a:p>
        </p:txBody>
      </p:sp>
    </p:spTree>
    <p:extLst>
      <p:ext uri="{BB962C8B-B14F-4D97-AF65-F5344CB8AC3E}">
        <p14:creationId xmlns:p14="http://schemas.microsoft.com/office/powerpoint/2010/main" val="108371876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3"/>
          <a:srcRect l="6568" r="6568"/>
          <a:stretch>
            <a:fillRect/>
          </a:stretch>
        </p:blipFill>
        <p:spPr/>
      </p:pic>
      <p:sp>
        <p:nvSpPr>
          <p:cNvPr id="14" name="Rectangle 13"/>
          <p:cNvSpPr/>
          <p:nvPr/>
        </p:nvSpPr>
        <p:spPr>
          <a:xfrm>
            <a:off x="0" y="0"/>
            <a:ext cx="3243944"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58346" y="2380070"/>
            <a:ext cx="2479858" cy="1077218"/>
          </a:xfrm>
          <a:prstGeom prst="rect">
            <a:avLst/>
          </a:prstGeom>
          <a:noFill/>
        </p:spPr>
        <p:txBody>
          <a:bodyPr wrap="none" rtlCol="0">
            <a:spAutoFit/>
          </a:bodyPr>
          <a:lstStyle/>
          <a:p>
            <a:r>
              <a:rPr lang="en-US" sz="3200" dirty="0" smtClean="0">
                <a:solidFill>
                  <a:srgbClr val="FF9F1B"/>
                </a:solidFill>
                <a:latin typeface="Nexa Bold" charset="0"/>
                <a:ea typeface="Nexa Bold" charset="0"/>
                <a:cs typeface="Nexa Bold" charset="0"/>
              </a:rPr>
              <a:t>BOLD</a:t>
            </a:r>
          </a:p>
          <a:p>
            <a:r>
              <a:rPr lang="en-US" sz="3200" dirty="0" smtClean="0">
                <a:solidFill>
                  <a:schemeClr val="bg1"/>
                </a:solidFill>
                <a:latin typeface="Nexa Bold" charset="0"/>
                <a:ea typeface="Nexa Bold" charset="0"/>
                <a:cs typeface="Nexa Bold" charset="0"/>
              </a:rPr>
              <a:t>RESPONSE</a:t>
            </a:r>
          </a:p>
        </p:txBody>
      </p:sp>
      <p:cxnSp>
        <p:nvCxnSpPr>
          <p:cNvPr id="23" name="Straight Connector 22"/>
          <p:cNvCxnSpPr/>
          <p:nvPr/>
        </p:nvCxnSpPr>
        <p:spPr>
          <a:xfrm>
            <a:off x="450747" y="3584157"/>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75363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3"/>
          <a:srcRect l="-11985" r="-11985"/>
          <a:stretch>
            <a:fillRect/>
          </a:stretch>
        </p:blipFill>
        <p:spPr>
          <a:xfrm>
            <a:off x="0" y="1993900"/>
            <a:ext cx="6096000" cy="3429000"/>
          </a:xfrm>
        </p:spPr>
      </p:pic>
      <p:sp>
        <p:nvSpPr>
          <p:cNvPr id="9" name="TextBox 8"/>
          <p:cNvSpPr txBox="1"/>
          <p:nvPr/>
        </p:nvSpPr>
        <p:spPr>
          <a:xfrm>
            <a:off x="1059055" y="352044"/>
            <a:ext cx="10061215"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BACK TO THE ANTISACCADE </a:t>
            </a:r>
            <a:r>
              <a:rPr lang="en-US" sz="4000" dirty="0" smtClean="0">
                <a:latin typeface="Nexa Bold" charset="0"/>
                <a:ea typeface="Nexa Bold" charset="0"/>
                <a:cs typeface="Nexa Bold" charset="0"/>
              </a:rPr>
              <a:t>EXAMPLE</a:t>
            </a:r>
          </a:p>
        </p:txBody>
      </p:sp>
      <p:cxnSp>
        <p:nvCxnSpPr>
          <p:cNvPr id="10" name="Straight Connector 9"/>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96000" y="1993900"/>
            <a:ext cx="5829300" cy="1354217"/>
          </a:xfrm>
          <a:prstGeom prst="rect">
            <a:avLst/>
          </a:prstGeom>
          <a:noFill/>
        </p:spPr>
        <p:txBody>
          <a:bodyPr wrap="square" rtlCol="0">
            <a:spAutoFit/>
          </a:bodyPr>
          <a:lstStyle/>
          <a:p>
            <a:pPr marL="285750" indent="-285750">
              <a:spcAft>
                <a:spcPts val="1200"/>
              </a:spcAft>
              <a:buFont typeface="Arial"/>
              <a:buChar char="•"/>
            </a:pPr>
            <a:r>
              <a:rPr lang="en-US" sz="2400" dirty="0" smtClean="0">
                <a:latin typeface="Roboto Light"/>
                <a:cs typeface="Roboto Light"/>
              </a:rPr>
              <a:t>Factorial design</a:t>
            </a:r>
          </a:p>
          <a:p>
            <a:pPr marL="742950" lvl="1" indent="-285750">
              <a:spcAft>
                <a:spcPts val="1200"/>
              </a:spcAft>
              <a:buFont typeface="Arial"/>
              <a:buChar char="•"/>
            </a:pPr>
            <a:r>
              <a:rPr lang="en-US" sz="2400" dirty="0" smtClean="0">
                <a:latin typeface="Roboto Light"/>
                <a:cs typeface="Roboto Light"/>
              </a:rPr>
              <a:t>Type of saccade (anti, pro) × Trial type (full, half)</a:t>
            </a:r>
          </a:p>
        </p:txBody>
      </p:sp>
    </p:spTree>
    <p:extLst>
      <p:ext uri="{BB962C8B-B14F-4D97-AF65-F5344CB8AC3E}">
        <p14:creationId xmlns:p14="http://schemas.microsoft.com/office/powerpoint/2010/main" val="388686299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3"/>
          <a:srcRect l="-11985" r="-11985"/>
          <a:stretch>
            <a:fillRect/>
          </a:stretch>
        </p:blipFill>
        <p:spPr>
          <a:xfrm>
            <a:off x="0" y="1993900"/>
            <a:ext cx="6096000" cy="3429000"/>
          </a:xfrm>
        </p:spPr>
      </p:pic>
      <p:sp>
        <p:nvSpPr>
          <p:cNvPr id="9" name="TextBox 8"/>
          <p:cNvSpPr txBox="1"/>
          <p:nvPr/>
        </p:nvSpPr>
        <p:spPr>
          <a:xfrm>
            <a:off x="1059055" y="352044"/>
            <a:ext cx="10061215"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BACK TO THE ANTISACCADE </a:t>
            </a:r>
            <a:r>
              <a:rPr lang="en-US" sz="4000" dirty="0" smtClean="0">
                <a:latin typeface="Nexa Bold" charset="0"/>
                <a:ea typeface="Nexa Bold" charset="0"/>
                <a:cs typeface="Nexa Bold" charset="0"/>
              </a:rPr>
              <a:t>EXAMPLE</a:t>
            </a:r>
          </a:p>
        </p:txBody>
      </p:sp>
      <p:cxnSp>
        <p:nvCxnSpPr>
          <p:cNvPr id="10" name="Straight Connector 9"/>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96000" y="1993900"/>
            <a:ext cx="5829300" cy="1877437"/>
          </a:xfrm>
          <a:prstGeom prst="rect">
            <a:avLst/>
          </a:prstGeom>
          <a:noFill/>
        </p:spPr>
        <p:txBody>
          <a:bodyPr wrap="square" rtlCol="0">
            <a:spAutoFit/>
          </a:bodyPr>
          <a:lstStyle/>
          <a:p>
            <a:pPr marL="285750" indent="-285750">
              <a:spcAft>
                <a:spcPts val="1200"/>
              </a:spcAft>
              <a:buFont typeface="Arial"/>
              <a:buChar char="•"/>
            </a:pPr>
            <a:r>
              <a:rPr lang="en-US" sz="2400" dirty="0" smtClean="0">
                <a:latin typeface="Roboto Light"/>
                <a:cs typeface="Roboto Light"/>
              </a:rPr>
              <a:t>Factorial design</a:t>
            </a:r>
          </a:p>
          <a:p>
            <a:pPr marL="742950" lvl="1" indent="-285750">
              <a:spcAft>
                <a:spcPts val="1200"/>
              </a:spcAft>
              <a:buFont typeface="Arial"/>
              <a:buChar char="•"/>
            </a:pPr>
            <a:r>
              <a:rPr lang="en-US" sz="2400" dirty="0" smtClean="0">
                <a:latin typeface="Roboto Light"/>
                <a:cs typeface="Roboto Light"/>
              </a:rPr>
              <a:t>Type of saccade (anti, pro) × Trial type (full, half)</a:t>
            </a:r>
          </a:p>
          <a:p>
            <a:pPr marL="742950" lvl="1" indent="-285750">
              <a:spcAft>
                <a:spcPts val="1200"/>
              </a:spcAft>
              <a:buFont typeface="Arial"/>
              <a:buChar char="•"/>
            </a:pPr>
            <a:r>
              <a:rPr lang="en-US" sz="2400" dirty="0" smtClean="0">
                <a:latin typeface="Roboto Light"/>
                <a:cs typeface="Roboto Light"/>
              </a:rPr>
              <a:t>What type of design to use?</a:t>
            </a:r>
            <a:endParaRPr lang="en-US" sz="2400" dirty="0" smtClean="0">
              <a:latin typeface="Roboto Light"/>
              <a:cs typeface="Roboto Light"/>
            </a:endParaRPr>
          </a:p>
        </p:txBody>
      </p:sp>
    </p:spTree>
    <p:extLst>
      <p:ext uri="{BB962C8B-B14F-4D97-AF65-F5344CB8AC3E}">
        <p14:creationId xmlns:p14="http://schemas.microsoft.com/office/powerpoint/2010/main" val="101470968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3"/>
          <a:srcRect l="-11985" r="-11985"/>
          <a:stretch>
            <a:fillRect/>
          </a:stretch>
        </p:blipFill>
        <p:spPr>
          <a:xfrm>
            <a:off x="0" y="1993900"/>
            <a:ext cx="6096000" cy="3429000"/>
          </a:xfrm>
        </p:spPr>
      </p:pic>
      <p:sp>
        <p:nvSpPr>
          <p:cNvPr id="9" name="TextBox 8"/>
          <p:cNvSpPr txBox="1"/>
          <p:nvPr/>
        </p:nvSpPr>
        <p:spPr>
          <a:xfrm>
            <a:off x="1059055" y="352044"/>
            <a:ext cx="10061215" cy="707886"/>
          </a:xfrm>
          <a:prstGeom prst="rect">
            <a:avLst/>
          </a:prstGeom>
          <a:noFill/>
        </p:spPr>
        <p:txBody>
          <a:bodyPr wrap="none" rtlCol="0">
            <a:spAutoFit/>
          </a:bodyPr>
          <a:lstStyle/>
          <a:p>
            <a:pPr algn="ctr"/>
            <a:r>
              <a:rPr lang="en-US" sz="4000" dirty="0" smtClean="0">
                <a:latin typeface="Nexa Bold" charset="0"/>
                <a:ea typeface="Nexa Bold" charset="0"/>
                <a:cs typeface="Nexa Bold" charset="0"/>
              </a:rPr>
              <a:t>BACK TO THE ANTISACCADE </a:t>
            </a:r>
            <a:r>
              <a:rPr lang="en-US" sz="4000" dirty="0" smtClean="0">
                <a:latin typeface="Nexa Bold" charset="0"/>
                <a:ea typeface="Nexa Bold" charset="0"/>
                <a:cs typeface="Nexa Bold" charset="0"/>
              </a:rPr>
              <a:t>EXAMPLE</a:t>
            </a:r>
          </a:p>
        </p:txBody>
      </p:sp>
      <p:cxnSp>
        <p:nvCxnSpPr>
          <p:cNvPr id="10" name="Straight Connector 9"/>
          <p:cNvCxnSpPr/>
          <p:nvPr/>
        </p:nvCxnSpPr>
        <p:spPr>
          <a:xfrm>
            <a:off x="5380373" y="12144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96000" y="1993900"/>
            <a:ext cx="5829300" cy="3970318"/>
          </a:xfrm>
          <a:prstGeom prst="rect">
            <a:avLst/>
          </a:prstGeom>
          <a:noFill/>
        </p:spPr>
        <p:txBody>
          <a:bodyPr wrap="square" rtlCol="0">
            <a:spAutoFit/>
          </a:bodyPr>
          <a:lstStyle/>
          <a:p>
            <a:pPr marL="285750" indent="-285750">
              <a:spcAft>
                <a:spcPts val="1200"/>
              </a:spcAft>
              <a:buFont typeface="Arial"/>
              <a:buChar char="•"/>
            </a:pPr>
            <a:r>
              <a:rPr lang="en-US" sz="2400" dirty="0" smtClean="0">
                <a:latin typeface="Roboto Light"/>
                <a:cs typeface="Roboto Light"/>
              </a:rPr>
              <a:t>Factorial design</a:t>
            </a:r>
          </a:p>
          <a:p>
            <a:pPr marL="742950" lvl="1" indent="-285750">
              <a:spcAft>
                <a:spcPts val="1200"/>
              </a:spcAft>
              <a:buFont typeface="Arial"/>
              <a:buChar char="•"/>
            </a:pPr>
            <a:r>
              <a:rPr lang="en-US" sz="2400" dirty="0" smtClean="0">
                <a:latin typeface="Roboto Light"/>
                <a:cs typeface="Roboto Light"/>
              </a:rPr>
              <a:t>Type of saccade (anti, pro) × Trial type (full, half)</a:t>
            </a:r>
          </a:p>
          <a:p>
            <a:pPr marL="742950" lvl="1" indent="-285750">
              <a:spcAft>
                <a:spcPts val="1200"/>
              </a:spcAft>
              <a:buFont typeface="Arial"/>
              <a:buChar char="•"/>
            </a:pPr>
            <a:r>
              <a:rPr lang="en-US" sz="2400" dirty="0" smtClean="0">
                <a:latin typeface="Roboto Light"/>
                <a:cs typeface="Roboto Light"/>
              </a:rPr>
              <a:t>What type of design to use?</a:t>
            </a:r>
          </a:p>
          <a:p>
            <a:pPr marL="742950" lvl="1" indent="-285750">
              <a:spcAft>
                <a:spcPts val="1200"/>
              </a:spcAft>
              <a:buFont typeface="Arial"/>
              <a:buChar char="•"/>
            </a:pPr>
            <a:endParaRPr lang="en-US" sz="2400" dirty="0">
              <a:latin typeface="Roboto Light"/>
              <a:cs typeface="Roboto Light"/>
            </a:endParaRPr>
          </a:p>
          <a:p>
            <a:pPr lvl="1" algn="ctr">
              <a:spcAft>
                <a:spcPts val="1200"/>
              </a:spcAft>
            </a:pPr>
            <a:r>
              <a:rPr lang="en-US" sz="2400" spc="600" dirty="0" smtClean="0">
                <a:solidFill>
                  <a:srgbClr val="FF9F1B"/>
                </a:solidFill>
                <a:latin typeface="Roboto Light"/>
                <a:cs typeface="Roboto Light"/>
              </a:rPr>
              <a:t>MIXED DESIGN</a:t>
            </a:r>
          </a:p>
          <a:p>
            <a:pPr marL="342900" indent="-342900">
              <a:spcAft>
                <a:spcPts val="1200"/>
              </a:spcAft>
              <a:buFont typeface="Arial"/>
              <a:buChar char="•"/>
            </a:pPr>
            <a:r>
              <a:rPr lang="en-US" sz="2400" dirty="0" smtClean="0">
                <a:latin typeface="Roboto Light"/>
                <a:cs typeface="Roboto Light"/>
              </a:rPr>
              <a:t>Block type of saccade</a:t>
            </a:r>
          </a:p>
          <a:p>
            <a:pPr marL="342900" indent="-342900">
              <a:spcAft>
                <a:spcPts val="1200"/>
              </a:spcAft>
              <a:buFont typeface="Arial"/>
              <a:buChar char="•"/>
            </a:pPr>
            <a:r>
              <a:rPr lang="en-US" sz="2400" dirty="0" smtClean="0">
                <a:latin typeface="Roboto Light"/>
                <a:cs typeface="Roboto Light"/>
              </a:rPr>
              <a:t>Randomize full and half trials</a:t>
            </a:r>
          </a:p>
        </p:txBody>
      </p:sp>
    </p:spTree>
    <p:extLst>
      <p:ext uri="{BB962C8B-B14F-4D97-AF65-F5344CB8AC3E}">
        <p14:creationId xmlns:p14="http://schemas.microsoft.com/office/powerpoint/2010/main" val="101484453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096000" cy="6858000"/>
          </a:xfrm>
          <a:prstGeom prst="rect">
            <a:avLst/>
          </a:prstGeom>
          <a:solidFill>
            <a:srgbClr val="FF9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28362" y="1852269"/>
            <a:ext cx="3427810" cy="1384995"/>
          </a:xfrm>
          <a:prstGeom prst="rect">
            <a:avLst/>
          </a:prstGeom>
          <a:noFill/>
        </p:spPr>
        <p:txBody>
          <a:bodyPr wrap="none" rtlCol="0">
            <a:spAutoFit/>
          </a:bodyPr>
          <a:lstStyle/>
          <a:p>
            <a:pPr algn="ctr"/>
            <a:r>
              <a:rPr lang="en-US" sz="2800" dirty="0" smtClean="0">
                <a:solidFill>
                  <a:schemeClr val="bg1"/>
                </a:solidFill>
                <a:latin typeface="Nexa Bold" charset="0"/>
                <a:ea typeface="Nexa Bold" charset="0"/>
                <a:cs typeface="Nexa Bold" charset="0"/>
              </a:rPr>
              <a:t>TASK-BASED fMRI</a:t>
            </a:r>
            <a:endParaRPr lang="en-US" sz="2800" dirty="0" smtClean="0">
              <a:solidFill>
                <a:schemeClr val="bg1"/>
              </a:solidFill>
              <a:latin typeface="Nexa Bold" charset="0"/>
              <a:ea typeface="Nexa Bold" charset="0"/>
              <a:cs typeface="Nexa Bold" charset="0"/>
            </a:endParaRPr>
          </a:p>
          <a:p>
            <a:pPr algn="ctr"/>
            <a:r>
              <a:rPr lang="en-US" sz="2800" dirty="0" smtClean="0">
                <a:solidFill>
                  <a:schemeClr val="bg1"/>
                </a:solidFill>
                <a:latin typeface="Nexa Bold" charset="0"/>
                <a:ea typeface="Nexa Bold" charset="0"/>
                <a:cs typeface="Nexa Bold" charset="0"/>
              </a:rPr>
              <a:t>DESIGN</a:t>
            </a:r>
          </a:p>
          <a:p>
            <a:pPr algn="ctr"/>
            <a:r>
              <a:rPr lang="en-US" sz="2800" dirty="0" smtClean="0">
                <a:solidFill>
                  <a:schemeClr val="bg1"/>
                </a:solidFill>
                <a:latin typeface="Nexa Bold" charset="0"/>
                <a:ea typeface="Nexa Bold" charset="0"/>
                <a:cs typeface="Nexa Bold" charset="0"/>
              </a:rPr>
              <a:t>CHECKLIST</a:t>
            </a:r>
            <a:endParaRPr lang="en-US" sz="2800" dirty="0" smtClean="0">
              <a:solidFill>
                <a:schemeClr val="bg1"/>
              </a:solidFill>
              <a:latin typeface="Nexa Bold" charset="0"/>
              <a:ea typeface="Nexa Bold" charset="0"/>
              <a:cs typeface="Nexa Bold" charset="0"/>
            </a:endParaRPr>
          </a:p>
        </p:txBody>
      </p:sp>
      <p:cxnSp>
        <p:nvCxnSpPr>
          <p:cNvPr id="6" name="Straight Connector 5"/>
          <p:cNvCxnSpPr/>
          <p:nvPr/>
        </p:nvCxnSpPr>
        <p:spPr>
          <a:xfrm>
            <a:off x="3242202" y="3069669"/>
            <a:ext cx="1000127"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337300" y="254843"/>
            <a:ext cx="5626100" cy="6124753"/>
          </a:xfrm>
          <a:prstGeom prst="rect">
            <a:avLst/>
          </a:prstGeom>
        </p:spPr>
        <p:txBody>
          <a:bodyPr wrap="square">
            <a:spAutoFit/>
          </a:bodyPr>
          <a:lstStyle/>
          <a:p>
            <a:pPr marL="342900" indent="-342900">
              <a:buFont typeface="Arial"/>
              <a:buChar char="•"/>
            </a:pPr>
            <a:r>
              <a:rPr lang="en-US" sz="2400" dirty="0">
                <a:latin typeface="Roboto Medium"/>
                <a:cs typeface="Roboto Medium"/>
              </a:rPr>
              <a:t>What is your question?</a:t>
            </a:r>
          </a:p>
          <a:p>
            <a:pPr marL="800100" lvl="1" indent="-342900">
              <a:buFont typeface="Arial"/>
              <a:buChar char="•"/>
            </a:pPr>
            <a:r>
              <a:rPr lang="en-US" sz="2400" dirty="0" smtClean="0">
                <a:latin typeface="Roboto Light"/>
                <a:cs typeface="Roboto Light"/>
              </a:rPr>
              <a:t>What </a:t>
            </a:r>
            <a:r>
              <a:rPr lang="en-US" sz="2400" dirty="0">
                <a:latin typeface="Roboto Light"/>
                <a:cs typeface="Roboto Light"/>
              </a:rPr>
              <a:t>is the best way to evaluate it?</a:t>
            </a:r>
          </a:p>
          <a:p>
            <a:pPr marL="1257300" lvl="2" indent="-342900">
              <a:buFont typeface="Arial"/>
              <a:buChar char="•"/>
            </a:pPr>
            <a:r>
              <a:rPr lang="en-US" sz="2000" dirty="0" smtClean="0">
                <a:latin typeface="Roboto Light"/>
                <a:cs typeface="Roboto Light"/>
              </a:rPr>
              <a:t>Subtraction</a:t>
            </a:r>
            <a:r>
              <a:rPr lang="en-US" sz="2000" dirty="0">
                <a:latin typeface="Roboto Light"/>
                <a:cs typeface="Roboto Light"/>
              </a:rPr>
              <a:t>, parametric, factorial, conjunction</a:t>
            </a:r>
            <a:r>
              <a:rPr lang="en-US" sz="2000" dirty="0" smtClean="0">
                <a:latin typeface="Roboto Light"/>
                <a:cs typeface="Roboto Light"/>
              </a:rPr>
              <a:t>, adaptation</a:t>
            </a:r>
            <a:r>
              <a:rPr lang="en-US" sz="2000" dirty="0">
                <a:latin typeface="Roboto Light"/>
                <a:cs typeface="Roboto Light"/>
              </a:rPr>
              <a:t>; group level covariate?</a:t>
            </a:r>
          </a:p>
          <a:p>
            <a:pPr marL="1257300" lvl="2" indent="-342900">
              <a:buFont typeface="Arial"/>
              <a:buChar char="•"/>
            </a:pPr>
            <a:r>
              <a:rPr lang="en-US" sz="2000" dirty="0" smtClean="0">
                <a:latin typeface="Roboto Light"/>
                <a:cs typeface="Roboto Light"/>
              </a:rPr>
              <a:t>Blocked</a:t>
            </a:r>
            <a:r>
              <a:rPr lang="en-US" sz="2000" dirty="0">
                <a:latin typeface="Roboto Light"/>
                <a:cs typeface="Roboto Light"/>
              </a:rPr>
              <a:t>, event-related, mixed?</a:t>
            </a:r>
          </a:p>
          <a:p>
            <a:pPr marL="342900" indent="-342900">
              <a:buFont typeface="Arial"/>
              <a:buChar char="•"/>
            </a:pPr>
            <a:r>
              <a:rPr lang="en-US" sz="2400" dirty="0" smtClean="0">
                <a:latin typeface="Roboto Medium"/>
                <a:cs typeface="Roboto Medium"/>
              </a:rPr>
              <a:t>Movement</a:t>
            </a:r>
            <a:r>
              <a:rPr lang="en-US" sz="2400" dirty="0" smtClean="0">
                <a:latin typeface="Roboto Light"/>
                <a:cs typeface="Roboto Light"/>
              </a:rPr>
              <a:t> </a:t>
            </a:r>
          </a:p>
          <a:p>
            <a:pPr marL="800100" lvl="1" indent="-342900">
              <a:buFont typeface="Arial"/>
              <a:buChar char="•"/>
            </a:pPr>
            <a:r>
              <a:rPr lang="en-US" sz="2400" dirty="0" smtClean="0">
                <a:latin typeface="Roboto Light"/>
                <a:cs typeface="Roboto Light"/>
              </a:rPr>
              <a:t>is </a:t>
            </a:r>
            <a:r>
              <a:rPr lang="en-US" sz="2400" dirty="0">
                <a:latin typeface="Roboto Light"/>
                <a:cs typeface="Roboto Light"/>
              </a:rPr>
              <a:t>your paradigm extra likely to have </a:t>
            </a:r>
            <a:r>
              <a:rPr lang="en-US" sz="2400" dirty="0" smtClean="0">
                <a:latin typeface="Roboto Light"/>
                <a:cs typeface="Roboto Light"/>
              </a:rPr>
              <a:t>this?</a:t>
            </a:r>
            <a:endParaRPr lang="en-US" sz="2400" dirty="0">
              <a:latin typeface="Roboto Light"/>
              <a:cs typeface="Roboto Light"/>
            </a:endParaRPr>
          </a:p>
          <a:p>
            <a:pPr marL="342900" indent="-342900">
              <a:buFont typeface="Arial"/>
              <a:buChar char="•"/>
            </a:pPr>
            <a:r>
              <a:rPr lang="en-US" sz="2400" dirty="0" smtClean="0">
                <a:latin typeface="Roboto Medium"/>
                <a:cs typeface="Roboto Medium"/>
              </a:rPr>
              <a:t>How </a:t>
            </a:r>
            <a:r>
              <a:rPr lang="en-US" sz="2400" dirty="0">
                <a:latin typeface="Roboto Medium"/>
                <a:cs typeface="Roboto Medium"/>
              </a:rPr>
              <a:t>long is your experiment?</a:t>
            </a:r>
          </a:p>
          <a:p>
            <a:pPr marL="800100" lvl="1" indent="-342900">
              <a:buFont typeface="Arial"/>
              <a:buChar char="•"/>
            </a:pPr>
            <a:r>
              <a:rPr lang="en-US" sz="2400" dirty="0" smtClean="0">
                <a:latin typeface="Roboto Light"/>
                <a:cs typeface="Roboto Light"/>
              </a:rPr>
              <a:t>How </a:t>
            </a:r>
            <a:r>
              <a:rPr lang="en-US" sz="2400" dirty="0">
                <a:latin typeface="Roboto Light"/>
                <a:cs typeface="Roboto Light"/>
              </a:rPr>
              <a:t>many blocks/events needed?</a:t>
            </a:r>
          </a:p>
          <a:p>
            <a:pPr marL="800100" lvl="1" indent="-342900">
              <a:buFont typeface="Arial"/>
              <a:buChar char="•"/>
            </a:pPr>
            <a:r>
              <a:rPr lang="en-US" sz="2400" dirty="0" smtClean="0">
                <a:latin typeface="Roboto Light"/>
                <a:cs typeface="Roboto Light"/>
              </a:rPr>
              <a:t>TR</a:t>
            </a:r>
            <a:r>
              <a:rPr lang="en-US" sz="2400" dirty="0">
                <a:latin typeface="Roboto Light"/>
                <a:cs typeface="Roboto Light"/>
              </a:rPr>
              <a:t>? (oversample, jitter)</a:t>
            </a:r>
          </a:p>
          <a:p>
            <a:pPr marL="800100" lvl="1" indent="-342900">
              <a:buFont typeface="Arial"/>
              <a:buChar char="•"/>
            </a:pPr>
            <a:r>
              <a:rPr lang="en-US" sz="2400" dirty="0" smtClean="0">
                <a:latin typeface="Roboto Light"/>
                <a:cs typeface="Roboto Light"/>
              </a:rPr>
              <a:t>Acquisition</a:t>
            </a:r>
            <a:r>
              <a:rPr lang="en-US" sz="2400" dirty="0">
                <a:latin typeface="Roboto Light"/>
                <a:cs typeface="Roboto Light"/>
              </a:rPr>
              <a:t>: Whole brain? Resolution?</a:t>
            </a:r>
          </a:p>
          <a:p>
            <a:pPr marL="800100" lvl="1" indent="-342900">
              <a:buFont typeface="Arial"/>
              <a:buChar char="•"/>
            </a:pPr>
            <a:r>
              <a:rPr lang="en-US" sz="2400" dirty="0" smtClean="0">
                <a:latin typeface="Roboto Light"/>
                <a:cs typeface="Roboto Light"/>
              </a:rPr>
              <a:t>Extra </a:t>
            </a:r>
            <a:r>
              <a:rPr lang="en-US" sz="2400" dirty="0">
                <a:latin typeface="Roboto Light"/>
                <a:cs typeface="Roboto Light"/>
              </a:rPr>
              <a:t>few scans to help registration</a:t>
            </a:r>
            <a:r>
              <a:rPr lang="en-US" sz="2400" dirty="0" smtClean="0">
                <a:latin typeface="Roboto Light"/>
                <a:cs typeface="Roboto Light"/>
              </a:rPr>
              <a:t>?</a:t>
            </a:r>
            <a:endParaRPr lang="en-US" sz="2400" dirty="0">
              <a:latin typeface="Roboto Light"/>
              <a:cs typeface="Roboto Light"/>
            </a:endParaRPr>
          </a:p>
        </p:txBody>
      </p:sp>
    </p:spTree>
    <p:extLst>
      <p:ext uri="{BB962C8B-B14F-4D97-AF65-F5344CB8AC3E}">
        <p14:creationId xmlns:p14="http://schemas.microsoft.com/office/powerpoint/2010/main" val="129278886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096000" cy="6858000"/>
          </a:xfrm>
          <a:prstGeom prst="rect">
            <a:avLst/>
          </a:prstGeom>
          <a:solidFill>
            <a:srgbClr val="FF9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28362" y="1852269"/>
            <a:ext cx="3427810" cy="1384995"/>
          </a:xfrm>
          <a:prstGeom prst="rect">
            <a:avLst/>
          </a:prstGeom>
          <a:noFill/>
        </p:spPr>
        <p:txBody>
          <a:bodyPr wrap="none" rtlCol="0">
            <a:spAutoFit/>
          </a:bodyPr>
          <a:lstStyle/>
          <a:p>
            <a:pPr algn="ctr"/>
            <a:r>
              <a:rPr lang="en-US" sz="2800" dirty="0" smtClean="0">
                <a:solidFill>
                  <a:schemeClr val="bg1"/>
                </a:solidFill>
                <a:latin typeface="Nexa Bold" charset="0"/>
                <a:ea typeface="Nexa Bold" charset="0"/>
                <a:cs typeface="Nexa Bold" charset="0"/>
              </a:rPr>
              <a:t>TASK-BASED fMRI</a:t>
            </a:r>
            <a:endParaRPr lang="en-US" sz="2800" dirty="0" smtClean="0">
              <a:solidFill>
                <a:schemeClr val="bg1"/>
              </a:solidFill>
              <a:latin typeface="Nexa Bold" charset="0"/>
              <a:ea typeface="Nexa Bold" charset="0"/>
              <a:cs typeface="Nexa Bold" charset="0"/>
            </a:endParaRPr>
          </a:p>
          <a:p>
            <a:pPr algn="ctr"/>
            <a:r>
              <a:rPr lang="en-US" sz="2800" dirty="0" smtClean="0">
                <a:solidFill>
                  <a:schemeClr val="bg1"/>
                </a:solidFill>
                <a:latin typeface="Nexa Bold" charset="0"/>
                <a:ea typeface="Nexa Bold" charset="0"/>
                <a:cs typeface="Nexa Bold" charset="0"/>
              </a:rPr>
              <a:t>DESIGN</a:t>
            </a:r>
          </a:p>
          <a:p>
            <a:pPr algn="ctr"/>
            <a:r>
              <a:rPr lang="en-US" sz="2800" dirty="0" smtClean="0">
                <a:solidFill>
                  <a:schemeClr val="bg1"/>
                </a:solidFill>
                <a:latin typeface="Nexa Bold" charset="0"/>
                <a:ea typeface="Nexa Bold" charset="0"/>
                <a:cs typeface="Nexa Bold" charset="0"/>
              </a:rPr>
              <a:t>CHECKLIST</a:t>
            </a:r>
            <a:endParaRPr lang="en-US" sz="2800" dirty="0" smtClean="0">
              <a:solidFill>
                <a:schemeClr val="bg1"/>
              </a:solidFill>
              <a:latin typeface="Nexa Bold" charset="0"/>
              <a:ea typeface="Nexa Bold" charset="0"/>
              <a:cs typeface="Nexa Bold" charset="0"/>
            </a:endParaRPr>
          </a:p>
        </p:txBody>
      </p:sp>
      <p:cxnSp>
        <p:nvCxnSpPr>
          <p:cNvPr id="6" name="Straight Connector 5"/>
          <p:cNvCxnSpPr/>
          <p:nvPr/>
        </p:nvCxnSpPr>
        <p:spPr>
          <a:xfrm>
            <a:off x="3242202" y="3069669"/>
            <a:ext cx="1000127"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337300" y="254843"/>
            <a:ext cx="5626100" cy="2308324"/>
          </a:xfrm>
          <a:prstGeom prst="rect">
            <a:avLst/>
          </a:prstGeom>
        </p:spPr>
        <p:txBody>
          <a:bodyPr wrap="square">
            <a:spAutoFit/>
          </a:bodyPr>
          <a:lstStyle/>
          <a:p>
            <a:pPr marL="342900" indent="-342900">
              <a:buFont typeface="Arial"/>
              <a:buChar char="•"/>
            </a:pPr>
            <a:r>
              <a:rPr lang="en-US" sz="2400" dirty="0" smtClean="0">
                <a:latin typeface="Roboto Medium"/>
                <a:cs typeface="Roboto Medium"/>
              </a:rPr>
              <a:t>How </a:t>
            </a:r>
            <a:r>
              <a:rPr lang="en-US" sz="2400" dirty="0">
                <a:latin typeface="Roboto Medium"/>
                <a:cs typeface="Roboto Medium"/>
              </a:rPr>
              <a:t>many subjects?</a:t>
            </a:r>
          </a:p>
          <a:p>
            <a:pPr marL="800100" lvl="1" indent="-342900">
              <a:buFont typeface="Arial"/>
              <a:buChar char="•"/>
            </a:pPr>
            <a:r>
              <a:rPr lang="en-US" sz="2400" dirty="0" smtClean="0">
                <a:latin typeface="Roboto Light"/>
                <a:cs typeface="Roboto Light"/>
              </a:rPr>
              <a:t>Collect </a:t>
            </a:r>
            <a:r>
              <a:rPr lang="en-US" sz="2400" dirty="0" err="1">
                <a:latin typeface="Roboto Light"/>
                <a:cs typeface="Roboto Light"/>
              </a:rPr>
              <a:t>behavioural</a:t>
            </a:r>
            <a:r>
              <a:rPr lang="en-US" sz="2400" dirty="0">
                <a:latin typeface="Roboto Light"/>
                <a:cs typeface="Roboto Light"/>
              </a:rPr>
              <a:t> responses?</a:t>
            </a:r>
          </a:p>
          <a:p>
            <a:pPr marL="800100" lvl="1" indent="-342900">
              <a:buFont typeface="Arial"/>
              <a:buChar char="•"/>
            </a:pPr>
            <a:r>
              <a:rPr lang="en-US" sz="2400" dirty="0" smtClean="0">
                <a:latin typeface="Roboto Light"/>
                <a:cs typeface="Roboto Light"/>
              </a:rPr>
              <a:t>Collect </a:t>
            </a:r>
            <a:r>
              <a:rPr lang="en-US" sz="2400" dirty="0">
                <a:latin typeface="Roboto Light"/>
                <a:cs typeface="Roboto Light"/>
              </a:rPr>
              <a:t>physiological responses?</a:t>
            </a:r>
          </a:p>
          <a:p>
            <a:pPr marL="800100" lvl="1" indent="-342900">
              <a:buFont typeface="Arial"/>
              <a:buChar char="•"/>
            </a:pPr>
            <a:r>
              <a:rPr lang="en-US" sz="2400" dirty="0" smtClean="0">
                <a:latin typeface="Roboto Light"/>
                <a:cs typeface="Roboto Light"/>
              </a:rPr>
              <a:t>Counter</a:t>
            </a:r>
            <a:r>
              <a:rPr lang="en-US" sz="2400" dirty="0">
                <a:latin typeface="Roboto Light"/>
                <a:cs typeface="Roboto Light"/>
              </a:rPr>
              <a:t>-balancing</a:t>
            </a:r>
          </a:p>
          <a:p>
            <a:pPr marL="800100" lvl="1" indent="-342900">
              <a:buFont typeface="Arial"/>
              <a:buChar char="•"/>
            </a:pPr>
            <a:r>
              <a:rPr lang="en-US" sz="2400" dirty="0" smtClean="0">
                <a:latin typeface="Roboto Light"/>
                <a:cs typeface="Roboto Light"/>
              </a:rPr>
              <a:t>Make </a:t>
            </a:r>
            <a:r>
              <a:rPr lang="en-US" sz="2400" dirty="0">
                <a:latin typeface="Roboto Light"/>
                <a:cs typeface="Roboto Light"/>
              </a:rPr>
              <a:t>sure your subjects know what they are doing</a:t>
            </a:r>
            <a:endParaRPr lang="en-US" sz="2400" dirty="0">
              <a:latin typeface="Roboto Light"/>
              <a:cs typeface="Roboto Light"/>
            </a:endParaRPr>
          </a:p>
        </p:txBody>
      </p:sp>
    </p:spTree>
    <p:extLst>
      <p:ext uri="{BB962C8B-B14F-4D97-AF65-F5344CB8AC3E}">
        <p14:creationId xmlns:p14="http://schemas.microsoft.com/office/powerpoint/2010/main" val="166165711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16940" y="331440"/>
            <a:ext cx="2558135" cy="707886"/>
          </a:xfrm>
          <a:prstGeom prst="rect">
            <a:avLst/>
          </a:prstGeom>
          <a:noFill/>
        </p:spPr>
        <p:txBody>
          <a:bodyPr wrap="none" rtlCol="0">
            <a:spAutoFit/>
          </a:bodyPr>
          <a:lstStyle/>
          <a:p>
            <a:pPr algn="ctr"/>
            <a:r>
              <a:rPr lang="en-US" sz="2000" dirty="0" smtClean="0">
                <a:solidFill>
                  <a:schemeClr val="bg1"/>
                </a:solidFill>
                <a:latin typeface="Nexa Bold" charset="0"/>
                <a:ea typeface="Nexa Bold" charset="0"/>
                <a:cs typeface="Nexa Bold" charset="0"/>
              </a:rPr>
              <a:t>WEEK 4</a:t>
            </a:r>
          </a:p>
          <a:p>
            <a:pPr algn="ctr"/>
            <a:r>
              <a:rPr lang="en-US" sz="2000" dirty="0" smtClean="0">
                <a:solidFill>
                  <a:schemeClr val="bg1"/>
                </a:solidFill>
                <a:latin typeface="Nexa Bold" charset="0"/>
                <a:ea typeface="Nexa Bold" charset="0"/>
                <a:cs typeface="Nexa Bold" charset="0"/>
              </a:rPr>
              <a:t>FUNCTIONAL MRI 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07155" y="2940424"/>
            <a:ext cx="4177746" cy="1323439"/>
          </a:xfrm>
          <a:prstGeom prst="rect">
            <a:avLst/>
          </a:prstGeom>
          <a:noFill/>
        </p:spPr>
        <p:txBody>
          <a:bodyPr wrap="none" rtlCol="0">
            <a:spAutoFit/>
          </a:bodyPr>
          <a:lstStyle/>
          <a:p>
            <a:pPr algn="ctr"/>
            <a:r>
              <a:rPr lang="en-US" sz="4000" spc="1400" dirty="0" smtClean="0">
                <a:solidFill>
                  <a:schemeClr val="bg1"/>
                </a:solidFill>
                <a:latin typeface="Roboto Light"/>
                <a:ea typeface="Nexa Bold" charset="0"/>
                <a:cs typeface="Roboto Light"/>
              </a:rPr>
              <a:t>TASK FREE</a:t>
            </a:r>
          </a:p>
          <a:p>
            <a:pPr algn="ctr"/>
            <a:r>
              <a:rPr lang="en-US" sz="4000" spc="1400" dirty="0" smtClean="0">
                <a:solidFill>
                  <a:schemeClr val="bg1"/>
                </a:solidFill>
                <a:latin typeface="Roboto Light"/>
                <a:ea typeface="Nexa Bold" charset="0"/>
                <a:cs typeface="Roboto Light"/>
              </a:rPr>
              <a:t>DESIGNS</a:t>
            </a:r>
            <a:endParaRPr lang="en-US" sz="4000" spc="1400" dirty="0" smtClean="0">
              <a:solidFill>
                <a:schemeClr val="bg1"/>
              </a:solidFill>
              <a:latin typeface="Roboto Light"/>
              <a:ea typeface="Nexa Bold" charset="0"/>
              <a:cs typeface="Roboto Light"/>
            </a:endParaRPr>
          </a:p>
        </p:txBody>
      </p:sp>
    </p:spTree>
    <p:extLst>
      <p:ext uri="{BB962C8B-B14F-4D97-AF65-F5344CB8AC3E}">
        <p14:creationId xmlns:p14="http://schemas.microsoft.com/office/powerpoint/2010/main" val="351483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28370" y="990599"/>
            <a:ext cx="3193592" cy="1435101"/>
          </a:xfrm>
          <a:prstGeom prst="rect">
            <a:avLst/>
          </a:prstGeom>
          <a:noFill/>
          <a:ln w="1143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670039" y="990599"/>
            <a:ext cx="3193592" cy="1435101"/>
          </a:xfrm>
          <a:prstGeom prst="rect">
            <a:avLst/>
          </a:prstGeom>
          <a:noFill/>
          <a:ln w="1143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980213" y="1296343"/>
            <a:ext cx="2231574" cy="1149204"/>
          </a:xfrm>
          <a:prstGeom prst="rect">
            <a:avLst/>
          </a:prstGeom>
          <a:solidFill>
            <a:srgbClr val="FF9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824131" y="1700604"/>
            <a:ext cx="543739" cy="400110"/>
          </a:xfrm>
          <a:prstGeom prst="rect">
            <a:avLst/>
          </a:prstGeom>
          <a:noFill/>
        </p:spPr>
        <p:txBody>
          <a:bodyPr wrap="none" rtlCol="0">
            <a:spAutoFit/>
          </a:bodyPr>
          <a:lstStyle/>
          <a:p>
            <a:pPr algn="ctr"/>
            <a:r>
              <a:rPr lang="en-US" sz="2000" dirty="0" smtClean="0">
                <a:solidFill>
                  <a:schemeClr val="bg1"/>
                </a:solidFill>
                <a:latin typeface="Nexa Bold" charset="0"/>
                <a:ea typeface="Nexa Bold" charset="0"/>
                <a:cs typeface="Nexa Bold" charset="0"/>
              </a:rPr>
              <a:t>VS</a:t>
            </a:r>
            <a:endParaRPr lang="en-US" sz="2000" dirty="0" smtClean="0">
              <a:solidFill>
                <a:schemeClr val="bg1"/>
              </a:solidFill>
              <a:latin typeface="Nexa Bold" charset="0"/>
              <a:ea typeface="Nexa Bold" charset="0"/>
              <a:cs typeface="Nexa Bold" charset="0"/>
            </a:endParaRPr>
          </a:p>
        </p:txBody>
      </p:sp>
      <p:sp>
        <p:nvSpPr>
          <p:cNvPr id="4" name="TextBox 3"/>
          <p:cNvSpPr txBox="1"/>
          <p:nvPr/>
        </p:nvSpPr>
        <p:spPr>
          <a:xfrm>
            <a:off x="1955800" y="1765313"/>
            <a:ext cx="2635182" cy="646331"/>
          </a:xfrm>
          <a:prstGeom prst="rect">
            <a:avLst/>
          </a:prstGeom>
          <a:noFill/>
        </p:spPr>
        <p:txBody>
          <a:bodyPr wrap="none" rtlCol="0">
            <a:spAutoFit/>
          </a:bodyPr>
          <a:lstStyle/>
          <a:p>
            <a:r>
              <a:rPr lang="en-US" sz="3600" dirty="0" smtClean="0">
                <a:latin typeface="Nexa"/>
                <a:cs typeface="Nexa"/>
              </a:rPr>
              <a:t>TASK FMRI</a:t>
            </a:r>
            <a:endParaRPr lang="en-US" sz="3600" dirty="0">
              <a:latin typeface="Nexa"/>
              <a:cs typeface="Nexa"/>
            </a:endParaRPr>
          </a:p>
        </p:txBody>
      </p:sp>
      <p:sp>
        <p:nvSpPr>
          <p:cNvPr id="13" name="TextBox 12"/>
          <p:cNvSpPr txBox="1"/>
          <p:nvPr/>
        </p:nvSpPr>
        <p:spPr>
          <a:xfrm>
            <a:off x="8051800" y="1765313"/>
            <a:ext cx="1761713" cy="646331"/>
          </a:xfrm>
          <a:prstGeom prst="rect">
            <a:avLst/>
          </a:prstGeom>
          <a:noFill/>
        </p:spPr>
        <p:txBody>
          <a:bodyPr wrap="none" rtlCol="0">
            <a:spAutoFit/>
          </a:bodyPr>
          <a:lstStyle/>
          <a:p>
            <a:r>
              <a:rPr lang="en-US" sz="3600" dirty="0" err="1" smtClean="0">
                <a:latin typeface="Nexa"/>
                <a:cs typeface="Nexa"/>
              </a:rPr>
              <a:t>rsFMRI</a:t>
            </a:r>
            <a:endParaRPr lang="en-US" sz="3600" dirty="0">
              <a:latin typeface="Nexa"/>
              <a:cs typeface="Nexa"/>
            </a:endParaRPr>
          </a:p>
        </p:txBody>
      </p:sp>
      <p:sp>
        <p:nvSpPr>
          <p:cNvPr id="5" name="Rectangle 4"/>
          <p:cNvSpPr/>
          <p:nvPr/>
        </p:nvSpPr>
        <p:spPr>
          <a:xfrm>
            <a:off x="626533" y="2885687"/>
            <a:ext cx="4734681" cy="2092881"/>
          </a:xfrm>
          <a:prstGeom prst="rect">
            <a:avLst/>
          </a:prstGeom>
        </p:spPr>
        <p:txBody>
          <a:bodyPr wrap="square">
            <a:spAutoFit/>
          </a:bodyPr>
          <a:lstStyle/>
          <a:p>
            <a:pPr marL="342900" indent="-342900">
              <a:spcAft>
                <a:spcPts val="600"/>
              </a:spcAft>
              <a:buFont typeface="Arial"/>
              <a:buChar char="•"/>
            </a:pPr>
            <a:r>
              <a:rPr lang="en-US" sz="2000" dirty="0" smtClean="0">
                <a:latin typeface="Roboto Light"/>
                <a:cs typeface="Roboto Light"/>
              </a:rPr>
              <a:t>changes </a:t>
            </a:r>
            <a:r>
              <a:rPr lang="en-US" sz="2000" dirty="0">
                <a:latin typeface="Roboto Light"/>
                <a:cs typeface="Roboto Light"/>
              </a:rPr>
              <a:t>in BOLD signal attributed to experimental paradigm </a:t>
            </a:r>
          </a:p>
          <a:p>
            <a:pPr marL="342900" indent="-342900">
              <a:spcAft>
                <a:spcPts val="600"/>
              </a:spcAft>
              <a:buFont typeface="Arial"/>
              <a:buChar char="•"/>
            </a:pPr>
            <a:r>
              <a:rPr lang="en-US" sz="2000" dirty="0" smtClean="0">
                <a:latin typeface="Roboto Light"/>
                <a:cs typeface="Roboto Light"/>
              </a:rPr>
              <a:t>“</a:t>
            </a:r>
            <a:r>
              <a:rPr lang="en-US" sz="2000" dirty="0">
                <a:latin typeface="Roboto Light"/>
                <a:cs typeface="Roboto Light"/>
              </a:rPr>
              <a:t>brain function mapped onto brain regions” </a:t>
            </a:r>
            <a:r>
              <a:rPr lang="en-US" sz="2000" dirty="0" smtClean="0">
                <a:latin typeface="Wingdings"/>
                <a:ea typeface="Wingdings"/>
                <a:cs typeface="Wingdings"/>
                <a:sym typeface="Wingdings"/>
              </a:rPr>
              <a:t></a:t>
            </a:r>
            <a:r>
              <a:rPr lang="en-US" sz="2000" dirty="0" smtClean="0">
                <a:latin typeface="Roboto Light"/>
                <a:cs typeface="Roboto Light"/>
              </a:rPr>
              <a:t>  localization </a:t>
            </a:r>
            <a:endParaRPr lang="en-US" sz="2000" dirty="0">
              <a:latin typeface="Roboto Light"/>
              <a:cs typeface="Roboto Light"/>
            </a:endParaRPr>
          </a:p>
          <a:p>
            <a:pPr marL="342900" indent="-342900">
              <a:spcAft>
                <a:spcPts val="600"/>
              </a:spcAft>
              <a:buFont typeface="Arial"/>
              <a:buChar char="•"/>
            </a:pPr>
            <a:r>
              <a:rPr lang="en-US" sz="2000" dirty="0" smtClean="0">
                <a:latin typeface="Roboto Light"/>
                <a:cs typeface="Roboto Light"/>
              </a:rPr>
              <a:t>generally </a:t>
            </a:r>
            <a:r>
              <a:rPr lang="en-US" sz="2000" dirty="0">
                <a:latin typeface="Roboto Light"/>
                <a:cs typeface="Roboto Light"/>
              </a:rPr>
              <a:t>largely ignoring any intrinsic, ongoing (spontaneous) brain activity </a:t>
            </a:r>
          </a:p>
        </p:txBody>
      </p:sp>
      <p:sp>
        <p:nvSpPr>
          <p:cNvPr id="10" name="Rectangle 9"/>
          <p:cNvSpPr/>
          <p:nvPr/>
        </p:nvSpPr>
        <p:spPr>
          <a:xfrm>
            <a:off x="6805385" y="2885687"/>
            <a:ext cx="5014082" cy="3323987"/>
          </a:xfrm>
          <a:prstGeom prst="rect">
            <a:avLst/>
          </a:prstGeom>
        </p:spPr>
        <p:txBody>
          <a:bodyPr wrap="square">
            <a:spAutoFit/>
          </a:bodyPr>
          <a:lstStyle/>
          <a:p>
            <a:pPr marL="342900" indent="-342900">
              <a:spcAft>
                <a:spcPts val="600"/>
              </a:spcAft>
              <a:buFont typeface="Arial"/>
              <a:buChar char="•"/>
            </a:pPr>
            <a:r>
              <a:rPr lang="en-US" sz="2000" dirty="0" smtClean="0">
                <a:latin typeface="Roboto Light"/>
                <a:cs typeface="Roboto Light"/>
              </a:rPr>
              <a:t>Spontaneous </a:t>
            </a:r>
            <a:r>
              <a:rPr lang="en-US" sz="2000" dirty="0">
                <a:latin typeface="Roboto Light"/>
                <a:cs typeface="Roboto Light"/>
              </a:rPr>
              <a:t>brain activity in fMRI in the absence of experimental stimulations </a:t>
            </a:r>
          </a:p>
          <a:p>
            <a:pPr marL="342900" indent="-342900">
              <a:spcAft>
                <a:spcPts val="600"/>
              </a:spcAft>
              <a:buFont typeface="Arial"/>
              <a:buChar char="•"/>
            </a:pPr>
            <a:r>
              <a:rPr lang="en-US" sz="2000" dirty="0" smtClean="0">
                <a:latin typeface="Roboto Light"/>
                <a:cs typeface="Roboto Light"/>
              </a:rPr>
              <a:t>mainly </a:t>
            </a:r>
            <a:r>
              <a:rPr lang="en-US" sz="2000" dirty="0">
                <a:latin typeface="Roboto Light"/>
                <a:cs typeface="Roboto Light"/>
              </a:rPr>
              <a:t>temporally correlated fMRI signal changes across the brain during ‘rest</a:t>
            </a:r>
            <a:r>
              <a:rPr lang="en-US" sz="2000" dirty="0" smtClean="0">
                <a:latin typeface="Roboto Light"/>
                <a:cs typeface="Roboto Light"/>
              </a:rPr>
              <a:t>’  (</a:t>
            </a:r>
            <a:r>
              <a:rPr lang="en-US" sz="2000" dirty="0">
                <a:latin typeface="Roboto Light"/>
                <a:cs typeface="Roboto Light"/>
              </a:rPr>
              <a:t>RSNs) </a:t>
            </a:r>
          </a:p>
          <a:p>
            <a:pPr marL="342900" indent="-342900">
              <a:spcAft>
                <a:spcPts val="600"/>
              </a:spcAft>
              <a:buFont typeface="Arial"/>
              <a:buChar char="•"/>
            </a:pPr>
            <a:r>
              <a:rPr lang="en-US" sz="2000" dirty="0" smtClean="0">
                <a:latin typeface="Roboto Light"/>
                <a:cs typeface="Roboto Light"/>
              </a:rPr>
              <a:t>the </a:t>
            </a:r>
            <a:r>
              <a:rPr lang="en-US" sz="2000" dirty="0">
                <a:latin typeface="Roboto Light"/>
                <a:cs typeface="Roboto Light"/>
              </a:rPr>
              <a:t>resting brain consumes 20% of the body’s energy (mostly to support ongoing neuronal signaling), task-related changes in neuronal metabolism are only about 5% </a:t>
            </a:r>
            <a:r>
              <a:rPr lang="en-US" sz="1600" dirty="0">
                <a:latin typeface="Roboto Light"/>
                <a:cs typeface="Roboto Light"/>
              </a:rPr>
              <a:t>(</a:t>
            </a:r>
            <a:r>
              <a:rPr lang="en-US" sz="1600" dirty="0" err="1">
                <a:latin typeface="Roboto Light"/>
                <a:cs typeface="Roboto Light"/>
              </a:rPr>
              <a:t>Raichle</a:t>
            </a:r>
            <a:r>
              <a:rPr lang="en-US" sz="1600" dirty="0">
                <a:latin typeface="Roboto Light"/>
                <a:cs typeface="Roboto Light"/>
              </a:rPr>
              <a:t> et al. (2001), </a:t>
            </a:r>
            <a:r>
              <a:rPr lang="en-US" sz="1600" i="1" dirty="0">
                <a:latin typeface="Roboto Light"/>
                <a:cs typeface="Roboto Light"/>
              </a:rPr>
              <a:t>PNAS</a:t>
            </a:r>
            <a:r>
              <a:rPr lang="en-US" sz="1400" i="1" dirty="0">
                <a:latin typeface="Roboto Light"/>
                <a:cs typeface="Roboto Light"/>
              </a:rPr>
              <a:t>) </a:t>
            </a:r>
            <a:endParaRPr lang="en-US" sz="1400" dirty="0">
              <a:latin typeface="Roboto Light"/>
              <a:cs typeface="Roboto Light"/>
            </a:endParaRPr>
          </a:p>
        </p:txBody>
      </p:sp>
      <p:sp>
        <p:nvSpPr>
          <p:cNvPr id="11" name="Rectangle 10"/>
          <p:cNvSpPr/>
          <p:nvPr/>
        </p:nvSpPr>
        <p:spPr>
          <a:xfrm>
            <a:off x="626533" y="6363166"/>
            <a:ext cx="6096000" cy="276999"/>
          </a:xfrm>
          <a:prstGeom prst="rect">
            <a:avLst/>
          </a:prstGeom>
        </p:spPr>
        <p:txBody>
          <a:bodyPr>
            <a:spAutoFit/>
          </a:bodyPr>
          <a:lstStyle/>
          <a:p>
            <a:r>
              <a:rPr lang="en-US" sz="1200" dirty="0" err="1" smtClean="0">
                <a:latin typeface="Roboto Light"/>
                <a:cs typeface="Roboto Light"/>
              </a:rPr>
              <a:t>Iglasias</a:t>
            </a:r>
            <a:r>
              <a:rPr lang="en-US" sz="1200" dirty="0" smtClean="0">
                <a:latin typeface="Roboto Light"/>
                <a:cs typeface="Roboto Light"/>
              </a:rPr>
              <a:t>, Methods </a:t>
            </a:r>
            <a:r>
              <a:rPr lang="en-US" sz="1200" dirty="0">
                <a:latin typeface="Roboto Light"/>
                <a:cs typeface="Roboto Light"/>
              </a:rPr>
              <a:t>&amp; Models FS 2015 </a:t>
            </a:r>
            <a:endParaRPr lang="en-US" sz="1200" dirty="0">
              <a:latin typeface="Roboto Light"/>
              <a:cs typeface="Roboto Light"/>
            </a:endParaRPr>
          </a:p>
        </p:txBody>
      </p:sp>
    </p:spTree>
    <p:extLst>
      <p:ext uri="{BB962C8B-B14F-4D97-AF65-F5344CB8AC3E}">
        <p14:creationId xmlns:p14="http://schemas.microsoft.com/office/powerpoint/2010/main" val="261785331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srcRect t="-810" b="-810"/>
          <a:stretch>
            <a:fillRect/>
          </a:stretch>
        </p:blipFill>
        <p:spPr/>
      </p:pic>
      <p:sp>
        <p:nvSpPr>
          <p:cNvPr id="6" name="Rectangle 5"/>
          <p:cNvSpPr/>
          <p:nvPr/>
        </p:nvSpPr>
        <p:spPr>
          <a:xfrm>
            <a:off x="0" y="0"/>
            <a:ext cx="3243944"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58346" y="1881110"/>
            <a:ext cx="2907052" cy="2062103"/>
          </a:xfrm>
          <a:prstGeom prst="rect">
            <a:avLst/>
          </a:prstGeom>
          <a:noFill/>
        </p:spPr>
        <p:txBody>
          <a:bodyPr wrap="none" rtlCol="0">
            <a:spAutoFit/>
          </a:bodyPr>
          <a:lstStyle/>
          <a:p>
            <a:r>
              <a:rPr lang="en-US" sz="3200" dirty="0" smtClean="0">
                <a:solidFill>
                  <a:srgbClr val="FF9F1B"/>
                </a:solidFill>
                <a:latin typeface="Nexa Bold" charset="0"/>
                <a:ea typeface="Nexa Bold" charset="0"/>
                <a:cs typeface="Nexa Bold" charset="0"/>
              </a:rPr>
              <a:t>RESTING-</a:t>
            </a:r>
          </a:p>
          <a:p>
            <a:r>
              <a:rPr lang="en-US" sz="3200" dirty="0" smtClean="0">
                <a:solidFill>
                  <a:srgbClr val="FF9F1B"/>
                </a:solidFill>
                <a:latin typeface="Nexa Bold" charset="0"/>
                <a:ea typeface="Nexa Bold" charset="0"/>
                <a:cs typeface="Nexa Bold" charset="0"/>
              </a:rPr>
              <a:t>STATE</a:t>
            </a:r>
            <a:endParaRPr lang="en-US" sz="3200" dirty="0" smtClean="0">
              <a:solidFill>
                <a:srgbClr val="FF9F1B"/>
              </a:solidFill>
              <a:latin typeface="Nexa Bold" charset="0"/>
              <a:ea typeface="Nexa Bold" charset="0"/>
              <a:cs typeface="Nexa Bold" charset="0"/>
            </a:endParaRPr>
          </a:p>
          <a:p>
            <a:r>
              <a:rPr lang="en-US" sz="3200" dirty="0" smtClean="0">
                <a:solidFill>
                  <a:schemeClr val="bg1"/>
                </a:solidFill>
                <a:latin typeface="Nexa Bold" charset="0"/>
                <a:ea typeface="Nexa Bold" charset="0"/>
                <a:cs typeface="Nexa Bold" charset="0"/>
              </a:rPr>
              <a:t>ACQUISITION</a:t>
            </a:r>
            <a:endParaRPr lang="en-US" sz="3200" dirty="0" smtClean="0">
              <a:solidFill>
                <a:schemeClr val="bg1"/>
              </a:solidFill>
              <a:latin typeface="Nexa Bold" charset="0"/>
              <a:ea typeface="Nexa Bold" charset="0"/>
              <a:cs typeface="Nexa Bold" charset="0"/>
            </a:endParaRPr>
          </a:p>
          <a:p>
            <a:endParaRPr lang="en-US" sz="3200" dirty="0" smtClean="0">
              <a:solidFill>
                <a:schemeClr val="bg1"/>
              </a:solidFill>
              <a:latin typeface="Nexa Bold" charset="0"/>
              <a:ea typeface="Nexa Bold" charset="0"/>
              <a:cs typeface="Nexa Bold" charset="0"/>
            </a:endParaRPr>
          </a:p>
        </p:txBody>
      </p:sp>
      <p:cxnSp>
        <p:nvCxnSpPr>
          <p:cNvPr id="11" name="Straight Connector 10"/>
          <p:cNvCxnSpPr/>
          <p:nvPr/>
        </p:nvCxnSpPr>
        <p:spPr>
          <a:xfrm>
            <a:off x="450747" y="3584157"/>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50747" y="6363166"/>
            <a:ext cx="6096000" cy="276999"/>
          </a:xfrm>
          <a:prstGeom prst="rect">
            <a:avLst/>
          </a:prstGeom>
        </p:spPr>
        <p:txBody>
          <a:bodyPr>
            <a:spAutoFit/>
          </a:bodyPr>
          <a:lstStyle/>
          <a:p>
            <a:r>
              <a:rPr lang="en-US" sz="1200" dirty="0" err="1" smtClean="0">
                <a:solidFill>
                  <a:schemeClr val="bg1"/>
                </a:solidFill>
                <a:latin typeface="Roboto Light"/>
                <a:cs typeface="Roboto Light"/>
              </a:rPr>
              <a:t>Iglasias</a:t>
            </a:r>
            <a:r>
              <a:rPr lang="en-US" sz="1200" dirty="0" smtClean="0">
                <a:solidFill>
                  <a:schemeClr val="bg1"/>
                </a:solidFill>
                <a:latin typeface="Roboto Light"/>
                <a:cs typeface="Roboto Light"/>
              </a:rPr>
              <a:t>, Methods </a:t>
            </a:r>
            <a:r>
              <a:rPr lang="en-US" sz="1200" dirty="0">
                <a:solidFill>
                  <a:schemeClr val="bg1"/>
                </a:solidFill>
                <a:latin typeface="Roboto Light"/>
                <a:cs typeface="Roboto Light"/>
              </a:rPr>
              <a:t>&amp; Models FS 2015 </a:t>
            </a:r>
            <a:endParaRPr lang="en-US" sz="1200" dirty="0">
              <a:solidFill>
                <a:schemeClr val="bg1"/>
              </a:solidFill>
              <a:latin typeface="Roboto Light"/>
              <a:cs typeface="Roboto Light"/>
            </a:endParaRPr>
          </a:p>
        </p:txBody>
      </p:sp>
    </p:spTree>
    <p:extLst>
      <p:ext uri="{BB962C8B-B14F-4D97-AF65-F5344CB8AC3E}">
        <p14:creationId xmlns:p14="http://schemas.microsoft.com/office/powerpoint/2010/main" val="4689979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3067" y="1929371"/>
            <a:ext cx="9736666" cy="2246769"/>
          </a:xfrm>
          <a:prstGeom prst="rect">
            <a:avLst/>
          </a:prstGeom>
        </p:spPr>
        <p:txBody>
          <a:bodyPr wrap="square">
            <a:spAutoFit/>
          </a:bodyPr>
          <a:lstStyle/>
          <a:p>
            <a:pPr algn="just"/>
            <a:r>
              <a:rPr lang="en-US" sz="2800" b="1" spc="600" dirty="0" smtClean="0">
                <a:latin typeface="Roboto Light"/>
                <a:cs typeface="Roboto Light"/>
              </a:rPr>
              <a:t>RESTING STATE FUNCTIONAL MRI […] IS A […] METHOD FOR EVALUATING REGIONAL INTERACTIONS THAT OCCUR WHEN A SUBJECT IS NOT PERFORMING AN EXPLICIT TASK. </a:t>
            </a:r>
            <a:endParaRPr lang="en-US" sz="2800" spc="600" dirty="0">
              <a:latin typeface="Roboto Light"/>
              <a:cs typeface="Roboto Light"/>
            </a:endParaRPr>
          </a:p>
        </p:txBody>
      </p:sp>
      <p:sp>
        <p:nvSpPr>
          <p:cNvPr id="4" name="Rectangle 3"/>
          <p:cNvSpPr/>
          <p:nvPr/>
        </p:nvSpPr>
        <p:spPr>
          <a:xfrm>
            <a:off x="1253067" y="5998402"/>
            <a:ext cx="6096000" cy="461665"/>
          </a:xfrm>
          <a:prstGeom prst="rect">
            <a:avLst/>
          </a:prstGeom>
        </p:spPr>
        <p:txBody>
          <a:bodyPr>
            <a:spAutoFit/>
          </a:bodyPr>
          <a:lstStyle/>
          <a:p>
            <a:endParaRPr lang="en-US" sz="1200" dirty="0">
              <a:latin typeface="Roboto Light"/>
              <a:cs typeface="Roboto Light"/>
            </a:endParaRPr>
          </a:p>
          <a:p>
            <a:r>
              <a:rPr lang="en-US" sz="1200" b="1" dirty="0">
                <a:latin typeface="Roboto Light"/>
                <a:cs typeface="Roboto Light"/>
              </a:rPr>
              <a:t>http://</a:t>
            </a:r>
            <a:r>
              <a:rPr lang="en-US" sz="1200" b="1" dirty="0" err="1">
                <a:latin typeface="Roboto Light"/>
                <a:cs typeface="Roboto Light"/>
              </a:rPr>
              <a:t>www.humanconnectome.org</a:t>
            </a:r>
            <a:r>
              <a:rPr lang="en-US" sz="1200" b="1" dirty="0">
                <a:latin typeface="Roboto Light"/>
                <a:cs typeface="Roboto Light"/>
              </a:rPr>
              <a:t>/about/project/resting-</a:t>
            </a:r>
            <a:r>
              <a:rPr lang="en-US" sz="1200" b="1" dirty="0" err="1">
                <a:latin typeface="Roboto Light"/>
                <a:cs typeface="Roboto Light"/>
              </a:rPr>
              <a:t>fmri.html</a:t>
            </a:r>
            <a:r>
              <a:rPr lang="en-US" sz="1200" b="1" dirty="0">
                <a:latin typeface="Roboto Light"/>
                <a:cs typeface="Roboto Light"/>
              </a:rPr>
              <a:t> </a:t>
            </a:r>
            <a:endParaRPr lang="en-US" sz="1200" dirty="0">
              <a:latin typeface="Roboto Light"/>
              <a:cs typeface="Roboto Light"/>
            </a:endParaRPr>
          </a:p>
        </p:txBody>
      </p:sp>
    </p:spTree>
    <p:extLst>
      <p:ext uri="{BB962C8B-B14F-4D97-AF65-F5344CB8AC3E}">
        <p14:creationId xmlns:p14="http://schemas.microsoft.com/office/powerpoint/2010/main" val="1880715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3067" y="1929371"/>
            <a:ext cx="9736666" cy="2246769"/>
          </a:xfrm>
          <a:prstGeom prst="rect">
            <a:avLst/>
          </a:prstGeom>
        </p:spPr>
        <p:txBody>
          <a:bodyPr wrap="square">
            <a:spAutoFit/>
          </a:bodyPr>
          <a:lstStyle/>
          <a:p>
            <a:pPr algn="just"/>
            <a:r>
              <a:rPr lang="en-US" sz="2800" b="1" spc="600" dirty="0" smtClean="0">
                <a:latin typeface="Roboto Light"/>
                <a:cs typeface="Roboto Light"/>
              </a:rPr>
              <a:t>RESTING STATE FUNCTIONAL MRI […] IS A […] METHOD FOR EVALUATING </a:t>
            </a:r>
            <a:r>
              <a:rPr lang="en-US" sz="2800" b="1" spc="600" dirty="0" smtClean="0">
                <a:solidFill>
                  <a:srgbClr val="FF9F1B"/>
                </a:solidFill>
                <a:latin typeface="Roboto Light"/>
                <a:cs typeface="Roboto Light"/>
              </a:rPr>
              <a:t>REGIONAL INTERACTIONS</a:t>
            </a:r>
            <a:r>
              <a:rPr lang="en-US" sz="2800" b="1" spc="600" dirty="0" smtClean="0">
                <a:latin typeface="Roboto Light"/>
                <a:cs typeface="Roboto Light"/>
              </a:rPr>
              <a:t> THAT OCCUR WHEN A SUBJECT IS NOT PERFORMING AN EXPLICIT TASK. </a:t>
            </a:r>
            <a:endParaRPr lang="en-US" sz="2800" spc="600" dirty="0">
              <a:latin typeface="Roboto Light"/>
              <a:cs typeface="Roboto Light"/>
            </a:endParaRPr>
          </a:p>
        </p:txBody>
      </p:sp>
      <p:sp>
        <p:nvSpPr>
          <p:cNvPr id="4" name="Rectangle 3"/>
          <p:cNvSpPr/>
          <p:nvPr/>
        </p:nvSpPr>
        <p:spPr>
          <a:xfrm>
            <a:off x="1253067" y="5998402"/>
            <a:ext cx="6096000" cy="461665"/>
          </a:xfrm>
          <a:prstGeom prst="rect">
            <a:avLst/>
          </a:prstGeom>
        </p:spPr>
        <p:txBody>
          <a:bodyPr>
            <a:spAutoFit/>
          </a:bodyPr>
          <a:lstStyle/>
          <a:p>
            <a:endParaRPr lang="en-US" sz="1200" dirty="0">
              <a:latin typeface="Roboto Light"/>
              <a:cs typeface="Roboto Light"/>
            </a:endParaRPr>
          </a:p>
          <a:p>
            <a:r>
              <a:rPr lang="en-US" sz="1200" b="1" dirty="0">
                <a:latin typeface="Roboto Light"/>
                <a:cs typeface="Roboto Light"/>
              </a:rPr>
              <a:t>http://</a:t>
            </a:r>
            <a:r>
              <a:rPr lang="en-US" sz="1200" b="1" dirty="0" err="1">
                <a:latin typeface="Roboto Light"/>
                <a:cs typeface="Roboto Light"/>
              </a:rPr>
              <a:t>www.humanconnectome.org</a:t>
            </a:r>
            <a:r>
              <a:rPr lang="en-US" sz="1200" b="1" dirty="0">
                <a:latin typeface="Roboto Light"/>
                <a:cs typeface="Roboto Light"/>
              </a:rPr>
              <a:t>/about/project/resting-</a:t>
            </a:r>
            <a:r>
              <a:rPr lang="en-US" sz="1200" b="1" dirty="0" err="1">
                <a:latin typeface="Roboto Light"/>
                <a:cs typeface="Roboto Light"/>
              </a:rPr>
              <a:t>fmri.html</a:t>
            </a:r>
            <a:r>
              <a:rPr lang="en-US" sz="1200" b="1" dirty="0">
                <a:latin typeface="Roboto Light"/>
                <a:cs typeface="Roboto Light"/>
              </a:rPr>
              <a:t> </a:t>
            </a:r>
            <a:endParaRPr lang="en-US" sz="1200" dirty="0">
              <a:latin typeface="Roboto Light"/>
              <a:cs typeface="Roboto Light"/>
            </a:endParaRPr>
          </a:p>
        </p:txBody>
      </p:sp>
    </p:spTree>
    <p:extLst>
      <p:ext uri="{BB962C8B-B14F-4D97-AF65-F5344CB8AC3E}">
        <p14:creationId xmlns:p14="http://schemas.microsoft.com/office/powerpoint/2010/main" val="12435037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txBox="1">
            <a:spLocks/>
          </p:cNvSpPr>
          <p:nvPr/>
        </p:nvSpPr>
        <p:spPr bwMode="auto">
          <a:xfrm>
            <a:off x="0" y="5595938"/>
            <a:ext cx="1219200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8600" tIns="0" rIns="228600" bIns="0"/>
          <a:lstStyle>
            <a:lvl1pPr/>
            <a:lvl2pPr/>
            <a:lvl3pPr/>
            <a:lvl4pPr/>
            <a:lvl5pPr/>
            <a:lvl6pPr/>
            <a:lvl7pPr/>
            <a:lvl8pPr/>
            <a:lvl9pPr/>
          </a:lstStyle>
          <a:p>
            <a:pPr eaLnBrk="1" hangingPunct="1"/>
            <a:r>
              <a:rPr lang="en-US" sz="1400"/>
              <a:t>From: Maturation of Sensori-Motor Functional Responses in the Preterm Brain</a:t>
            </a:r>
          </a:p>
          <a:p>
            <a:pPr eaLnBrk="1" hangingPunct="1"/>
            <a:r>
              <a:rPr lang="en-US" sz="1200"/>
              <a:t>Cereb Cortex. 2015;26(1):402-413. doi:10.1093/cercor/bhv203</a:t>
            </a:r>
          </a:p>
          <a:p>
            <a:pPr eaLnBrk="1" hangingPunct="1"/>
            <a:r>
              <a:rPr lang="en-US" sz="1200"/>
              <a:t>Cereb Cortex | © The Author 2015. Published by Oxford University PressThis is an Open Access article distributed under the terms of the Creative Commons Attribution License (http://creativecommons.org/licenses/by/4.0/), which permits unrestricted reuse, distribution, and reproduction in any medium, provided the original work is properly cited.</a:t>
            </a:r>
          </a:p>
        </p:txBody>
      </p:sp>
      <p:sp>
        <p:nvSpPr>
          <p:cNvPr id="16387" name="Rectangle 2"/>
          <p:cNvSpPr>
            <a:spLocks noChangeArrowheads="1"/>
          </p:cNvSpPr>
          <p:nvPr/>
        </p:nvSpPr>
        <p:spPr bwMode="auto">
          <a:xfrm>
            <a:off x="0" y="0"/>
            <a:ext cx="12192000" cy="6858000"/>
          </a:xfrm>
          <a:prstGeom prst="rect">
            <a:avLst/>
          </a:prstGeom>
          <a:noFill/>
          <a:ln w="25400">
            <a:solidFill>
              <a:srgbClr val="F2F2F2"/>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a:solidFill>
                <a:srgbClr val="FFFFFF"/>
              </a:solidFill>
            </a:endParaRPr>
          </a:p>
        </p:txBody>
      </p:sp>
      <p:cxnSp>
        <p:nvCxnSpPr>
          <p:cNvPr id="16388" name="Straight Connector 8"/>
          <p:cNvCxnSpPr>
            <a:cxnSpLocks noChangeShapeType="1"/>
          </p:cNvCxnSpPr>
          <p:nvPr/>
        </p:nvCxnSpPr>
        <p:spPr bwMode="auto">
          <a:xfrm>
            <a:off x="0" y="5518150"/>
            <a:ext cx="12192000"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cxnSp>
      <p:sp>
        <p:nvSpPr>
          <p:cNvPr id="16389" name="TextBox 3"/>
          <p:cNvSpPr txBox="1">
            <a:spLocks noChangeArrowheads="1"/>
          </p:cNvSpPr>
          <p:nvPr/>
        </p:nvSpPr>
        <p:spPr bwMode="auto">
          <a:xfrm>
            <a:off x="0" y="231775"/>
            <a:ext cx="1219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a:lvl3pPr/>
            <a:lvl4pPr/>
            <a:lvl5pPr/>
            <a:lvl6pPr/>
            <a:lvl7pPr/>
            <a:lvl8pPr/>
            <a:lvl9pPr/>
          </a:lstStyle>
          <a:p>
            <a:pPr algn="ctr"/>
            <a:endParaRPr lang="en-US" sz="1400"/>
          </a:p>
        </p:txBody>
      </p:sp>
      <p:pic>
        <p:nvPicPr>
          <p:cNvPr id="16391" name="Picture 7" descr="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470808"/>
            <a:ext cx="7924800" cy="25542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93708" y="133800"/>
            <a:ext cx="8404606" cy="1938992"/>
          </a:xfrm>
          <a:prstGeom prst="rect">
            <a:avLst/>
          </a:prstGeom>
          <a:noFill/>
        </p:spPr>
        <p:txBody>
          <a:bodyPr wrap="none" rtlCol="0">
            <a:spAutoFit/>
          </a:bodyPr>
          <a:lstStyle/>
          <a:p>
            <a:pPr algn="ctr"/>
            <a:r>
              <a:rPr lang="en-US" sz="6000" dirty="0" smtClean="0">
                <a:solidFill>
                  <a:srgbClr val="FF9F1B"/>
                </a:solidFill>
                <a:latin typeface="Nexa Bold" charset="0"/>
                <a:ea typeface="Nexa Bold" charset="0"/>
                <a:cs typeface="Nexa Bold" charset="0"/>
              </a:rPr>
              <a:t>CHANGES IN BOLD </a:t>
            </a:r>
          </a:p>
          <a:p>
            <a:pPr algn="ctr"/>
            <a:r>
              <a:rPr lang="en-US" sz="6000" dirty="0" smtClean="0">
                <a:solidFill>
                  <a:srgbClr val="000000"/>
                </a:solidFill>
                <a:latin typeface="Nexa Bold" charset="0"/>
                <a:ea typeface="Nexa Bold" charset="0"/>
                <a:cs typeface="Nexa Bold" charset="0"/>
              </a:rPr>
              <a:t>WITH DEVELOPMENT</a:t>
            </a: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5465" r="-25465"/>
          <a:stretch>
            <a:fillRect/>
          </a:stretch>
        </p:blipFill>
        <p:spPr>
          <a:xfrm>
            <a:off x="794658" y="32662"/>
            <a:ext cx="10602685" cy="5268685"/>
          </a:xfrm>
        </p:spPr>
      </p:pic>
      <p:sp>
        <p:nvSpPr>
          <p:cNvPr id="5" name="TextBox 4"/>
          <p:cNvSpPr txBox="1"/>
          <p:nvPr/>
        </p:nvSpPr>
        <p:spPr>
          <a:xfrm>
            <a:off x="2895600" y="4638083"/>
            <a:ext cx="2048933" cy="1015663"/>
          </a:xfrm>
          <a:prstGeom prst="rect">
            <a:avLst/>
          </a:prstGeom>
          <a:noFill/>
        </p:spPr>
        <p:txBody>
          <a:bodyPr wrap="square" rtlCol="0">
            <a:spAutoFit/>
          </a:bodyPr>
          <a:lstStyle/>
          <a:p>
            <a:pPr algn="ctr"/>
            <a:r>
              <a:rPr lang="en-US" sz="2000" dirty="0" smtClean="0">
                <a:latin typeface="Roboto Light"/>
                <a:cs typeface="Roboto Light"/>
              </a:rPr>
              <a:t>Presence of axonal connections</a:t>
            </a:r>
            <a:endParaRPr lang="en-US" sz="2000" dirty="0">
              <a:latin typeface="Roboto Light"/>
              <a:cs typeface="Roboto Light"/>
            </a:endParaRPr>
          </a:p>
        </p:txBody>
      </p:sp>
      <p:sp>
        <p:nvSpPr>
          <p:cNvPr id="6" name="TextBox 5"/>
          <p:cNvSpPr txBox="1"/>
          <p:nvPr/>
        </p:nvSpPr>
        <p:spPr>
          <a:xfrm>
            <a:off x="5096933" y="4638083"/>
            <a:ext cx="2048933" cy="1631216"/>
          </a:xfrm>
          <a:prstGeom prst="rect">
            <a:avLst/>
          </a:prstGeom>
          <a:noFill/>
        </p:spPr>
        <p:txBody>
          <a:bodyPr wrap="square" rtlCol="0">
            <a:spAutoFit/>
          </a:bodyPr>
          <a:lstStyle/>
          <a:p>
            <a:pPr algn="ctr"/>
            <a:r>
              <a:rPr lang="en-US" sz="2000" dirty="0" smtClean="0">
                <a:latin typeface="Roboto Light"/>
                <a:cs typeface="Roboto Light"/>
              </a:rPr>
              <a:t>Statistical dependencies between regional time series</a:t>
            </a:r>
            <a:endParaRPr lang="en-US" sz="2000" dirty="0">
              <a:latin typeface="Roboto Light"/>
              <a:cs typeface="Roboto Light"/>
            </a:endParaRPr>
          </a:p>
        </p:txBody>
      </p:sp>
      <p:sp>
        <p:nvSpPr>
          <p:cNvPr id="7" name="TextBox 6"/>
          <p:cNvSpPr txBox="1"/>
          <p:nvPr/>
        </p:nvSpPr>
        <p:spPr>
          <a:xfrm>
            <a:off x="7349067" y="4638083"/>
            <a:ext cx="2048933" cy="1938992"/>
          </a:xfrm>
          <a:prstGeom prst="rect">
            <a:avLst/>
          </a:prstGeom>
          <a:noFill/>
        </p:spPr>
        <p:txBody>
          <a:bodyPr wrap="square" rtlCol="0">
            <a:spAutoFit/>
          </a:bodyPr>
          <a:lstStyle/>
          <a:p>
            <a:pPr algn="ctr"/>
            <a:r>
              <a:rPr lang="en-US" sz="2000" dirty="0" smtClean="0">
                <a:latin typeface="Roboto Light"/>
                <a:cs typeface="Roboto Light"/>
              </a:rPr>
              <a:t>Causal (directed) influences between neuronal populations</a:t>
            </a:r>
            <a:endParaRPr lang="en-US" sz="2000" dirty="0">
              <a:latin typeface="Roboto Light"/>
              <a:cs typeface="Roboto Light"/>
            </a:endParaRPr>
          </a:p>
        </p:txBody>
      </p:sp>
      <p:sp>
        <p:nvSpPr>
          <p:cNvPr id="8" name="Rectangle 7"/>
          <p:cNvSpPr/>
          <p:nvPr/>
        </p:nvSpPr>
        <p:spPr>
          <a:xfrm>
            <a:off x="642258" y="6340171"/>
            <a:ext cx="6096000" cy="276999"/>
          </a:xfrm>
          <a:prstGeom prst="rect">
            <a:avLst/>
          </a:prstGeom>
        </p:spPr>
        <p:txBody>
          <a:bodyPr>
            <a:spAutoFit/>
          </a:bodyPr>
          <a:lstStyle/>
          <a:p>
            <a:r>
              <a:rPr lang="en-US" sz="1200" dirty="0" err="1" smtClean="0">
                <a:latin typeface="Roboto Light"/>
                <a:cs typeface="Roboto Light"/>
              </a:rPr>
              <a:t>Sporns</a:t>
            </a:r>
            <a:r>
              <a:rPr lang="en-US" sz="1200" dirty="0" smtClean="0">
                <a:latin typeface="Roboto Light"/>
                <a:cs typeface="Roboto Light"/>
              </a:rPr>
              <a:t> </a:t>
            </a:r>
            <a:r>
              <a:rPr lang="en-US" sz="1200" dirty="0">
                <a:latin typeface="Roboto Light"/>
                <a:cs typeface="Roboto Light"/>
              </a:rPr>
              <a:t>2007, </a:t>
            </a:r>
            <a:r>
              <a:rPr lang="en-US" sz="1200" i="1" dirty="0" err="1">
                <a:latin typeface="Roboto Light"/>
                <a:cs typeface="Roboto Light"/>
              </a:rPr>
              <a:t>Scholarpedia</a:t>
            </a:r>
            <a:r>
              <a:rPr lang="en-US" sz="1200" i="1" dirty="0">
                <a:latin typeface="Roboto Light"/>
                <a:cs typeface="Roboto Light"/>
              </a:rPr>
              <a:t> </a:t>
            </a:r>
            <a:endParaRPr lang="en-US" sz="1200" dirty="0">
              <a:latin typeface="Roboto Light"/>
              <a:cs typeface="Roboto Light"/>
            </a:endParaRPr>
          </a:p>
        </p:txBody>
      </p:sp>
    </p:spTree>
    <p:extLst>
      <p:ext uri="{BB962C8B-B14F-4D97-AF65-F5344CB8AC3E}">
        <p14:creationId xmlns:p14="http://schemas.microsoft.com/office/powerpoint/2010/main" val="4517237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5465" r="-25465"/>
          <a:stretch>
            <a:fillRect/>
          </a:stretch>
        </p:blipFill>
        <p:spPr>
          <a:xfrm>
            <a:off x="794658" y="32662"/>
            <a:ext cx="10602685" cy="5268685"/>
          </a:xfrm>
        </p:spPr>
      </p:pic>
      <p:sp>
        <p:nvSpPr>
          <p:cNvPr id="5" name="TextBox 4"/>
          <p:cNvSpPr txBox="1"/>
          <p:nvPr/>
        </p:nvSpPr>
        <p:spPr>
          <a:xfrm>
            <a:off x="2895600" y="4638083"/>
            <a:ext cx="2048933" cy="1015663"/>
          </a:xfrm>
          <a:prstGeom prst="rect">
            <a:avLst/>
          </a:prstGeom>
          <a:noFill/>
        </p:spPr>
        <p:txBody>
          <a:bodyPr wrap="square" rtlCol="0">
            <a:spAutoFit/>
          </a:bodyPr>
          <a:lstStyle/>
          <a:p>
            <a:pPr algn="ctr"/>
            <a:r>
              <a:rPr lang="en-US" sz="2000" dirty="0" smtClean="0">
                <a:latin typeface="Roboto Light"/>
                <a:cs typeface="Roboto Light"/>
              </a:rPr>
              <a:t>Presence of axonal connections</a:t>
            </a:r>
            <a:endParaRPr lang="en-US" sz="2000" dirty="0">
              <a:latin typeface="Roboto Light"/>
              <a:cs typeface="Roboto Light"/>
            </a:endParaRPr>
          </a:p>
        </p:txBody>
      </p:sp>
      <p:sp>
        <p:nvSpPr>
          <p:cNvPr id="7" name="TextBox 6"/>
          <p:cNvSpPr txBox="1"/>
          <p:nvPr/>
        </p:nvSpPr>
        <p:spPr>
          <a:xfrm>
            <a:off x="7349067" y="4638083"/>
            <a:ext cx="2048933" cy="1938992"/>
          </a:xfrm>
          <a:prstGeom prst="rect">
            <a:avLst/>
          </a:prstGeom>
          <a:noFill/>
        </p:spPr>
        <p:txBody>
          <a:bodyPr wrap="square" rtlCol="0">
            <a:spAutoFit/>
          </a:bodyPr>
          <a:lstStyle/>
          <a:p>
            <a:pPr algn="ctr"/>
            <a:r>
              <a:rPr lang="en-US" sz="2000" dirty="0" smtClean="0">
                <a:latin typeface="Roboto Light"/>
                <a:cs typeface="Roboto Light"/>
              </a:rPr>
              <a:t>Causal (directed) influences between neuronal populations</a:t>
            </a:r>
            <a:endParaRPr lang="en-US" sz="2000" dirty="0">
              <a:latin typeface="Roboto Light"/>
              <a:cs typeface="Roboto Light"/>
            </a:endParaRPr>
          </a:p>
        </p:txBody>
      </p:sp>
      <p:sp>
        <p:nvSpPr>
          <p:cNvPr id="8" name="Rectangle 7"/>
          <p:cNvSpPr/>
          <p:nvPr/>
        </p:nvSpPr>
        <p:spPr>
          <a:xfrm>
            <a:off x="642258" y="6340171"/>
            <a:ext cx="6096000" cy="276999"/>
          </a:xfrm>
          <a:prstGeom prst="rect">
            <a:avLst/>
          </a:prstGeom>
        </p:spPr>
        <p:txBody>
          <a:bodyPr>
            <a:spAutoFit/>
          </a:bodyPr>
          <a:lstStyle/>
          <a:p>
            <a:r>
              <a:rPr lang="en-US" sz="1200" dirty="0" err="1" smtClean="0">
                <a:latin typeface="Roboto Light"/>
                <a:cs typeface="Roboto Light"/>
              </a:rPr>
              <a:t>Sporns</a:t>
            </a:r>
            <a:r>
              <a:rPr lang="en-US" sz="1200" dirty="0" smtClean="0">
                <a:latin typeface="Roboto Light"/>
                <a:cs typeface="Roboto Light"/>
              </a:rPr>
              <a:t> </a:t>
            </a:r>
            <a:r>
              <a:rPr lang="en-US" sz="1200" dirty="0">
                <a:latin typeface="Roboto Light"/>
                <a:cs typeface="Roboto Light"/>
              </a:rPr>
              <a:t>2007, </a:t>
            </a:r>
            <a:r>
              <a:rPr lang="en-US" sz="1200" i="1" dirty="0" err="1">
                <a:latin typeface="Roboto Light"/>
                <a:cs typeface="Roboto Light"/>
              </a:rPr>
              <a:t>Scholarpedia</a:t>
            </a:r>
            <a:r>
              <a:rPr lang="en-US" sz="1200" i="1" dirty="0">
                <a:latin typeface="Roboto Light"/>
                <a:cs typeface="Roboto Light"/>
              </a:rPr>
              <a:t> </a:t>
            </a:r>
            <a:endParaRPr lang="en-US" sz="1200" dirty="0">
              <a:latin typeface="Roboto Light"/>
              <a:cs typeface="Roboto Light"/>
            </a:endParaRPr>
          </a:p>
        </p:txBody>
      </p:sp>
      <p:sp>
        <p:nvSpPr>
          <p:cNvPr id="2" name="Rectangle 1"/>
          <p:cNvSpPr/>
          <p:nvPr/>
        </p:nvSpPr>
        <p:spPr>
          <a:xfrm>
            <a:off x="4944533" y="4638083"/>
            <a:ext cx="2318280" cy="2246769"/>
          </a:xfrm>
          <a:prstGeom prst="rect">
            <a:avLst/>
          </a:prstGeom>
        </p:spPr>
        <p:txBody>
          <a:bodyPr wrap="square">
            <a:spAutoFit/>
          </a:bodyPr>
          <a:lstStyle/>
          <a:p>
            <a:pPr algn="ctr"/>
            <a:r>
              <a:rPr lang="en-US" sz="2000" dirty="0" smtClean="0">
                <a:solidFill>
                  <a:srgbClr val="0082FF"/>
                </a:solidFill>
                <a:latin typeface="Roboto Light"/>
                <a:cs typeface="Roboto Light"/>
              </a:rPr>
              <a:t>resting</a:t>
            </a:r>
            <a:r>
              <a:rPr lang="en-US" sz="2000" dirty="0">
                <a:solidFill>
                  <a:srgbClr val="0082FF"/>
                </a:solidFill>
                <a:latin typeface="Roboto Light"/>
                <a:cs typeface="Roboto Light"/>
              </a:rPr>
              <a:t>-state </a:t>
            </a:r>
            <a:r>
              <a:rPr lang="en-US" sz="2000" dirty="0" err="1">
                <a:solidFill>
                  <a:srgbClr val="0082FF"/>
                </a:solidFill>
                <a:latin typeface="Roboto Light"/>
                <a:cs typeface="Roboto Light"/>
              </a:rPr>
              <a:t>fcMRI</a:t>
            </a:r>
            <a:r>
              <a:rPr lang="en-US" sz="2000" dirty="0">
                <a:solidFill>
                  <a:srgbClr val="0082FF"/>
                </a:solidFill>
                <a:latin typeface="Roboto Light"/>
                <a:cs typeface="Roboto Light"/>
              </a:rPr>
              <a:t> might provide indirect information about the structural connectivity of the brain </a:t>
            </a:r>
          </a:p>
        </p:txBody>
      </p:sp>
    </p:spTree>
    <p:extLst>
      <p:ext uri="{BB962C8B-B14F-4D97-AF65-F5344CB8AC3E}">
        <p14:creationId xmlns:p14="http://schemas.microsoft.com/office/powerpoint/2010/main" val="414074397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t="-19871" b="-19871"/>
          <a:stretch>
            <a:fillRect/>
          </a:stretch>
        </p:blipFill>
        <p:spPr/>
      </p:pic>
      <p:sp>
        <p:nvSpPr>
          <p:cNvPr id="4" name="Rectangle 3"/>
          <p:cNvSpPr/>
          <p:nvPr/>
        </p:nvSpPr>
        <p:spPr>
          <a:xfrm>
            <a:off x="0" y="0"/>
            <a:ext cx="3243944"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58346" y="2389110"/>
            <a:ext cx="2595582" cy="1569660"/>
          </a:xfrm>
          <a:prstGeom prst="rect">
            <a:avLst/>
          </a:prstGeom>
          <a:noFill/>
        </p:spPr>
        <p:txBody>
          <a:bodyPr wrap="none" rtlCol="0">
            <a:spAutoFit/>
          </a:bodyPr>
          <a:lstStyle/>
          <a:p>
            <a:r>
              <a:rPr lang="en-US" sz="2400" dirty="0" smtClean="0">
                <a:solidFill>
                  <a:srgbClr val="FF9F1B"/>
                </a:solidFill>
                <a:latin typeface="Nexa Bold" charset="0"/>
                <a:ea typeface="Nexa Bold" charset="0"/>
                <a:cs typeface="Nexa Bold" charset="0"/>
              </a:rPr>
              <a:t>SPONTANEOUS</a:t>
            </a:r>
            <a:endParaRPr lang="en-US" sz="2400" dirty="0" smtClean="0">
              <a:solidFill>
                <a:srgbClr val="FF9F1B"/>
              </a:solidFill>
              <a:latin typeface="Nexa Bold" charset="0"/>
              <a:ea typeface="Nexa Bold" charset="0"/>
              <a:cs typeface="Nexa Bold" charset="0"/>
            </a:endParaRPr>
          </a:p>
          <a:p>
            <a:r>
              <a:rPr lang="en-US" sz="2400" dirty="0" smtClean="0">
                <a:solidFill>
                  <a:schemeClr val="bg1"/>
                </a:solidFill>
                <a:latin typeface="Nexa Bold" charset="0"/>
                <a:ea typeface="Nexa Bold" charset="0"/>
                <a:cs typeface="Nexa Bold" charset="0"/>
              </a:rPr>
              <a:t>BOLD</a:t>
            </a:r>
          </a:p>
          <a:p>
            <a:r>
              <a:rPr lang="en-US" sz="2400" dirty="0" smtClean="0">
                <a:solidFill>
                  <a:schemeClr val="bg1"/>
                </a:solidFill>
                <a:latin typeface="Nexa Bold" charset="0"/>
                <a:ea typeface="Nexa Bold" charset="0"/>
                <a:cs typeface="Nexa Bold" charset="0"/>
              </a:rPr>
              <a:t>ACTIVITY</a:t>
            </a:r>
            <a:endParaRPr lang="en-US" sz="2400" dirty="0" smtClean="0">
              <a:solidFill>
                <a:schemeClr val="bg1"/>
              </a:solidFill>
              <a:latin typeface="Nexa Bold" charset="0"/>
              <a:ea typeface="Nexa Bold" charset="0"/>
              <a:cs typeface="Nexa Bold" charset="0"/>
            </a:endParaRPr>
          </a:p>
          <a:p>
            <a:endParaRPr lang="en-US" sz="2400" dirty="0" smtClean="0">
              <a:solidFill>
                <a:schemeClr val="bg1"/>
              </a:solidFill>
              <a:latin typeface="Nexa Bold" charset="0"/>
              <a:ea typeface="Nexa Bold" charset="0"/>
              <a:cs typeface="Nexa Bold" charset="0"/>
            </a:endParaRPr>
          </a:p>
        </p:txBody>
      </p:sp>
      <p:cxnSp>
        <p:nvCxnSpPr>
          <p:cNvPr id="6" name="Straight Connector 5"/>
          <p:cNvCxnSpPr/>
          <p:nvPr/>
        </p:nvCxnSpPr>
        <p:spPr>
          <a:xfrm>
            <a:off x="450747" y="3584157"/>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50747" y="6363166"/>
            <a:ext cx="6096000" cy="276999"/>
          </a:xfrm>
          <a:prstGeom prst="rect">
            <a:avLst/>
          </a:prstGeom>
        </p:spPr>
        <p:txBody>
          <a:bodyPr>
            <a:spAutoFit/>
          </a:bodyPr>
          <a:lstStyle/>
          <a:p>
            <a:r>
              <a:rPr lang="en-US" sz="1200" dirty="0" err="1" smtClean="0">
                <a:solidFill>
                  <a:schemeClr val="bg1"/>
                </a:solidFill>
                <a:latin typeface="Roboto Light"/>
                <a:cs typeface="Roboto Light"/>
              </a:rPr>
              <a:t>Iglasias</a:t>
            </a:r>
            <a:r>
              <a:rPr lang="en-US" sz="1200" dirty="0" smtClean="0">
                <a:solidFill>
                  <a:schemeClr val="bg1"/>
                </a:solidFill>
                <a:latin typeface="Roboto Light"/>
                <a:cs typeface="Roboto Light"/>
              </a:rPr>
              <a:t>, Methods </a:t>
            </a:r>
            <a:r>
              <a:rPr lang="en-US" sz="1200" dirty="0">
                <a:solidFill>
                  <a:schemeClr val="bg1"/>
                </a:solidFill>
                <a:latin typeface="Roboto Light"/>
                <a:cs typeface="Roboto Light"/>
              </a:rPr>
              <a:t>&amp; Models FS 2015 </a:t>
            </a:r>
            <a:endParaRPr lang="en-US" sz="1200" dirty="0">
              <a:solidFill>
                <a:schemeClr val="bg1"/>
              </a:solidFill>
              <a:latin typeface="Roboto Light"/>
              <a:cs typeface="Roboto Light"/>
            </a:endParaRPr>
          </a:p>
        </p:txBody>
      </p:sp>
      <p:sp>
        <p:nvSpPr>
          <p:cNvPr id="8" name="Rectangle 7"/>
          <p:cNvSpPr/>
          <p:nvPr/>
        </p:nvSpPr>
        <p:spPr>
          <a:xfrm>
            <a:off x="6082331" y="6363166"/>
            <a:ext cx="6096000" cy="276999"/>
          </a:xfrm>
          <a:prstGeom prst="rect">
            <a:avLst/>
          </a:prstGeom>
        </p:spPr>
        <p:txBody>
          <a:bodyPr>
            <a:spAutoFit/>
          </a:bodyPr>
          <a:lstStyle/>
          <a:p>
            <a:pPr algn="r"/>
            <a:r>
              <a:rPr lang="en-US" sz="1200" dirty="0" err="1" smtClean="0">
                <a:latin typeface="Roboto Light"/>
                <a:cs typeface="Roboto Light"/>
              </a:rPr>
              <a:t>vanDijk</a:t>
            </a:r>
            <a:r>
              <a:rPr lang="en-US" sz="1200" dirty="0" smtClean="0">
                <a:latin typeface="Roboto Light"/>
                <a:cs typeface="Roboto Light"/>
              </a:rPr>
              <a:t> 2009</a:t>
            </a:r>
            <a:endParaRPr lang="en-US" sz="1200" dirty="0">
              <a:latin typeface="Roboto Light"/>
              <a:cs typeface="Roboto Light"/>
            </a:endParaRPr>
          </a:p>
        </p:txBody>
      </p:sp>
    </p:spTree>
    <p:extLst>
      <p:ext uri="{BB962C8B-B14F-4D97-AF65-F5344CB8AC3E}">
        <p14:creationId xmlns:p14="http://schemas.microsoft.com/office/powerpoint/2010/main" val="1332282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srcRect t="-18585" b="-18585"/>
          <a:stretch>
            <a:fillRect/>
          </a:stretch>
        </p:blipFill>
        <p:spPr>
          <a:xfrm>
            <a:off x="2563709" y="-126234"/>
            <a:ext cx="7089503" cy="5755822"/>
          </a:xfrm>
        </p:spPr>
      </p:pic>
      <p:sp>
        <p:nvSpPr>
          <p:cNvPr id="4" name="Rectangle 3"/>
          <p:cNvSpPr/>
          <p:nvPr/>
        </p:nvSpPr>
        <p:spPr>
          <a:xfrm>
            <a:off x="450747" y="6363166"/>
            <a:ext cx="6096000" cy="276999"/>
          </a:xfrm>
          <a:prstGeom prst="rect">
            <a:avLst/>
          </a:prstGeom>
        </p:spPr>
        <p:txBody>
          <a:bodyPr>
            <a:spAutoFit/>
          </a:bodyPr>
          <a:lstStyle/>
          <a:p>
            <a:r>
              <a:rPr lang="en-US" sz="1200" dirty="0" smtClean="0">
                <a:solidFill>
                  <a:srgbClr val="000000"/>
                </a:solidFill>
                <a:latin typeface="Roboto Light"/>
                <a:cs typeface="Roboto Light"/>
              </a:rPr>
              <a:t>Quigley, 2003</a:t>
            </a:r>
            <a:endParaRPr lang="en-US" sz="1200" dirty="0">
              <a:solidFill>
                <a:srgbClr val="000000"/>
              </a:solidFill>
              <a:latin typeface="Roboto Light"/>
              <a:cs typeface="Roboto Light"/>
            </a:endParaRPr>
          </a:p>
        </p:txBody>
      </p:sp>
      <p:sp>
        <p:nvSpPr>
          <p:cNvPr id="6" name="Rectangle 5"/>
          <p:cNvSpPr/>
          <p:nvPr/>
        </p:nvSpPr>
        <p:spPr>
          <a:xfrm>
            <a:off x="220133" y="2122276"/>
            <a:ext cx="2150534" cy="1323439"/>
          </a:xfrm>
          <a:prstGeom prst="rect">
            <a:avLst/>
          </a:prstGeom>
        </p:spPr>
        <p:txBody>
          <a:bodyPr wrap="square">
            <a:spAutoFit/>
          </a:bodyPr>
          <a:lstStyle/>
          <a:p>
            <a:pPr algn="r"/>
            <a:r>
              <a:rPr lang="en-US" sz="2000" dirty="0" smtClean="0">
                <a:solidFill>
                  <a:srgbClr val="FF9F1B"/>
                </a:solidFill>
                <a:latin typeface="Roboto Light"/>
                <a:cs typeface="Roboto Light"/>
              </a:rPr>
              <a:t>Healthy control</a:t>
            </a:r>
            <a:endParaRPr lang="en-US" sz="2000" dirty="0" smtClean="0">
              <a:latin typeface="Roboto Light"/>
              <a:cs typeface="Roboto Light"/>
            </a:endParaRPr>
          </a:p>
          <a:p>
            <a:pPr algn="r"/>
            <a:r>
              <a:rPr lang="en-US" sz="2000" dirty="0" smtClean="0">
                <a:latin typeface="Roboto Light"/>
                <a:cs typeface="Roboto Light"/>
              </a:rPr>
              <a:t>seed voxel from the right auditory cortex </a:t>
            </a:r>
            <a:endParaRPr lang="en-US" sz="2000" dirty="0">
              <a:latin typeface="Roboto Light"/>
              <a:cs typeface="Roboto Light"/>
            </a:endParaRPr>
          </a:p>
        </p:txBody>
      </p:sp>
      <p:sp>
        <p:nvSpPr>
          <p:cNvPr id="8" name="TextBox 7"/>
          <p:cNvSpPr txBox="1"/>
          <p:nvPr/>
        </p:nvSpPr>
        <p:spPr>
          <a:xfrm>
            <a:off x="6952423" y="184822"/>
            <a:ext cx="1104138" cy="400110"/>
          </a:xfrm>
          <a:prstGeom prst="rect">
            <a:avLst/>
          </a:prstGeom>
          <a:noFill/>
        </p:spPr>
        <p:txBody>
          <a:bodyPr wrap="none" rtlCol="0">
            <a:spAutoFit/>
          </a:bodyPr>
          <a:lstStyle/>
          <a:p>
            <a:r>
              <a:rPr lang="en-US" sz="2000" dirty="0" smtClean="0">
                <a:solidFill>
                  <a:srgbClr val="FF9F1B"/>
                </a:solidFill>
                <a:latin typeface="Roboto Light"/>
                <a:cs typeface="Roboto Light"/>
              </a:rPr>
              <a:t>Patients</a:t>
            </a:r>
            <a:endParaRPr lang="en-US" sz="2000" dirty="0">
              <a:solidFill>
                <a:srgbClr val="FF9F1B"/>
              </a:solidFill>
              <a:latin typeface="Roboto Light"/>
              <a:cs typeface="Roboto Light"/>
            </a:endParaRPr>
          </a:p>
        </p:txBody>
      </p:sp>
      <p:sp>
        <p:nvSpPr>
          <p:cNvPr id="9" name="Rectangle 8"/>
          <p:cNvSpPr/>
          <p:nvPr/>
        </p:nvSpPr>
        <p:spPr>
          <a:xfrm>
            <a:off x="5452533" y="4845672"/>
            <a:ext cx="1303867" cy="2031325"/>
          </a:xfrm>
          <a:prstGeom prst="rect">
            <a:avLst/>
          </a:prstGeom>
        </p:spPr>
        <p:txBody>
          <a:bodyPr wrap="square">
            <a:spAutoFit/>
          </a:bodyPr>
          <a:lstStyle/>
          <a:p>
            <a:pPr algn="ctr"/>
            <a:r>
              <a:rPr lang="en-US" dirty="0">
                <a:latin typeface="Roboto Light"/>
                <a:cs typeface="Roboto Light"/>
              </a:rPr>
              <a:t>activation </a:t>
            </a:r>
            <a:r>
              <a:rPr lang="en-US" dirty="0" smtClean="0">
                <a:latin typeface="Roboto Light"/>
                <a:cs typeface="Roboto Light"/>
              </a:rPr>
              <a:t>from auditory cx during </a:t>
            </a:r>
            <a:r>
              <a:rPr lang="en-US" dirty="0">
                <a:latin typeface="Roboto Light"/>
                <a:cs typeface="Roboto Light"/>
              </a:rPr>
              <a:t>a text-listening task</a:t>
            </a:r>
          </a:p>
        </p:txBody>
      </p:sp>
      <p:sp>
        <p:nvSpPr>
          <p:cNvPr id="10" name="Rectangle 9"/>
          <p:cNvSpPr/>
          <p:nvPr/>
        </p:nvSpPr>
        <p:spPr>
          <a:xfrm>
            <a:off x="6756400" y="4845672"/>
            <a:ext cx="1439333" cy="1477328"/>
          </a:xfrm>
          <a:prstGeom prst="rect">
            <a:avLst/>
          </a:prstGeom>
        </p:spPr>
        <p:txBody>
          <a:bodyPr wrap="square">
            <a:spAutoFit/>
          </a:bodyPr>
          <a:lstStyle/>
          <a:p>
            <a:pPr algn="ctr"/>
            <a:r>
              <a:rPr lang="en-US" dirty="0" smtClean="0">
                <a:latin typeface="Roboto Light"/>
                <a:cs typeface="Roboto Light"/>
              </a:rPr>
              <a:t>FC with </a:t>
            </a:r>
            <a:r>
              <a:rPr lang="en-US" dirty="0">
                <a:latin typeface="Roboto Light"/>
                <a:cs typeface="Roboto Light"/>
              </a:rPr>
              <a:t>seed voxel selected in the </a:t>
            </a:r>
            <a:r>
              <a:rPr lang="en-US" dirty="0" smtClean="0">
                <a:latin typeface="Roboto Light"/>
                <a:cs typeface="Roboto Light"/>
              </a:rPr>
              <a:t>R auditory </a:t>
            </a:r>
            <a:r>
              <a:rPr lang="en-US" dirty="0" err="1" smtClean="0">
                <a:latin typeface="Roboto Light"/>
                <a:cs typeface="Roboto Light"/>
              </a:rPr>
              <a:t>Cx</a:t>
            </a:r>
            <a:endParaRPr lang="en-US" dirty="0">
              <a:latin typeface="Roboto Light"/>
              <a:cs typeface="Roboto Light"/>
            </a:endParaRPr>
          </a:p>
        </p:txBody>
      </p:sp>
      <p:sp>
        <p:nvSpPr>
          <p:cNvPr id="11" name="Rectangle 10"/>
          <p:cNvSpPr/>
          <p:nvPr/>
        </p:nvSpPr>
        <p:spPr>
          <a:xfrm>
            <a:off x="8195733" y="4845672"/>
            <a:ext cx="1406679" cy="1477328"/>
          </a:xfrm>
          <a:prstGeom prst="rect">
            <a:avLst/>
          </a:prstGeom>
        </p:spPr>
        <p:txBody>
          <a:bodyPr wrap="square">
            <a:spAutoFit/>
          </a:bodyPr>
          <a:lstStyle/>
          <a:p>
            <a:pPr algn="ctr"/>
            <a:r>
              <a:rPr lang="en-US" dirty="0" smtClean="0">
                <a:latin typeface="Roboto Light"/>
                <a:cs typeface="Roboto Light"/>
              </a:rPr>
              <a:t>FC with </a:t>
            </a:r>
            <a:r>
              <a:rPr lang="en-US" dirty="0">
                <a:latin typeface="Roboto Light"/>
                <a:cs typeface="Roboto Light"/>
              </a:rPr>
              <a:t>seed voxel selected in the left auditory </a:t>
            </a:r>
            <a:r>
              <a:rPr lang="en-US" dirty="0" err="1" smtClean="0">
                <a:latin typeface="Roboto Light"/>
                <a:cs typeface="Roboto Light"/>
              </a:rPr>
              <a:t>Cx</a:t>
            </a:r>
            <a:endParaRPr lang="en-US" dirty="0">
              <a:latin typeface="Roboto Light"/>
              <a:cs typeface="Roboto Light"/>
            </a:endParaRPr>
          </a:p>
        </p:txBody>
      </p:sp>
    </p:spTree>
    <p:extLst>
      <p:ext uri="{BB962C8B-B14F-4D97-AF65-F5344CB8AC3E}">
        <p14:creationId xmlns:p14="http://schemas.microsoft.com/office/powerpoint/2010/main" val="10348268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l="-15509" r="-15509"/>
          <a:stretch>
            <a:fillRect/>
          </a:stretch>
        </p:blipFill>
        <p:spPr>
          <a:xfrm>
            <a:off x="-1587" y="2565417"/>
            <a:ext cx="12192000" cy="3429000"/>
          </a:xfrm>
        </p:spPr>
      </p:pic>
      <p:sp>
        <p:nvSpPr>
          <p:cNvPr id="4" name="TextBox 3"/>
          <p:cNvSpPr txBox="1"/>
          <p:nvPr/>
        </p:nvSpPr>
        <p:spPr>
          <a:xfrm>
            <a:off x="3793860" y="196350"/>
            <a:ext cx="4601105" cy="1446550"/>
          </a:xfrm>
          <a:prstGeom prst="rect">
            <a:avLst/>
          </a:prstGeom>
          <a:noFill/>
        </p:spPr>
        <p:txBody>
          <a:bodyPr wrap="none" rtlCol="0">
            <a:spAutoFit/>
          </a:bodyPr>
          <a:lstStyle/>
          <a:p>
            <a:pPr algn="ctr"/>
            <a:r>
              <a:rPr lang="en-US" sz="4400" dirty="0" smtClean="0">
                <a:solidFill>
                  <a:srgbClr val="FF9F1B"/>
                </a:solidFill>
                <a:latin typeface="Nexa Bold" charset="0"/>
                <a:ea typeface="Nexa Bold" charset="0"/>
                <a:cs typeface="Nexa Bold" charset="0"/>
              </a:rPr>
              <a:t>EARLY STUDIES</a:t>
            </a:r>
            <a:endParaRPr lang="en-US" sz="4400" dirty="0" smtClean="0">
              <a:solidFill>
                <a:srgbClr val="FF9F1B"/>
              </a:solidFill>
              <a:latin typeface="Nexa Bold" charset="0"/>
              <a:ea typeface="Nexa Bold" charset="0"/>
              <a:cs typeface="Nexa Bold" charset="0"/>
            </a:endParaRPr>
          </a:p>
          <a:p>
            <a:pPr algn="ctr"/>
            <a:r>
              <a:rPr lang="en-US" sz="4400" dirty="0" smtClean="0">
                <a:solidFill>
                  <a:schemeClr val="tx1">
                    <a:lumMod val="75000"/>
                    <a:lumOff val="25000"/>
                  </a:schemeClr>
                </a:solidFill>
                <a:latin typeface="Nexa Bold" charset="0"/>
                <a:ea typeface="Nexa Bold" charset="0"/>
                <a:cs typeface="Nexa Bold" charset="0"/>
              </a:rPr>
              <a:t>PET</a:t>
            </a:r>
            <a:endParaRPr lang="en-US" sz="4400" dirty="0" smtClean="0">
              <a:solidFill>
                <a:schemeClr val="tx1">
                  <a:lumMod val="75000"/>
                  <a:lumOff val="25000"/>
                </a:schemeClr>
              </a:solidFill>
              <a:latin typeface="Nexa Bold" charset="0"/>
              <a:ea typeface="Nexa Bold" charset="0"/>
              <a:cs typeface="Nexa Bold" charset="0"/>
            </a:endParaRPr>
          </a:p>
        </p:txBody>
      </p:sp>
      <p:sp>
        <p:nvSpPr>
          <p:cNvPr id="5" name="Rectangle 4"/>
          <p:cNvSpPr/>
          <p:nvPr/>
        </p:nvSpPr>
        <p:spPr>
          <a:xfrm>
            <a:off x="1354667" y="1697702"/>
            <a:ext cx="9431866" cy="830997"/>
          </a:xfrm>
          <a:prstGeom prst="rect">
            <a:avLst/>
          </a:prstGeom>
        </p:spPr>
        <p:txBody>
          <a:bodyPr wrap="square">
            <a:spAutoFit/>
          </a:bodyPr>
          <a:lstStyle/>
          <a:p>
            <a:pPr algn="ctr"/>
            <a:r>
              <a:rPr lang="en-US" sz="2400" dirty="0" smtClean="0">
                <a:latin typeface="Roboto Light"/>
                <a:cs typeface="Roboto Light"/>
              </a:rPr>
              <a:t>Brain </a:t>
            </a:r>
            <a:r>
              <a:rPr lang="en-US" sz="2400" dirty="0">
                <a:latin typeface="Roboto Light"/>
                <a:cs typeface="Roboto Light"/>
              </a:rPr>
              <a:t>regions showing a decrease in metabolic activity during attention demanding cognitive tasks </a:t>
            </a:r>
            <a:endParaRPr lang="en-US" sz="2400" dirty="0">
              <a:latin typeface="Roboto Light"/>
              <a:cs typeface="Roboto Light"/>
            </a:endParaRPr>
          </a:p>
        </p:txBody>
      </p:sp>
      <p:sp>
        <p:nvSpPr>
          <p:cNvPr id="6" name="Rectangle 5"/>
          <p:cNvSpPr/>
          <p:nvPr/>
        </p:nvSpPr>
        <p:spPr>
          <a:xfrm>
            <a:off x="3048000" y="5994417"/>
            <a:ext cx="6096000" cy="830997"/>
          </a:xfrm>
          <a:prstGeom prst="rect">
            <a:avLst/>
          </a:prstGeom>
        </p:spPr>
        <p:txBody>
          <a:bodyPr>
            <a:spAutoFit/>
          </a:bodyPr>
          <a:lstStyle/>
          <a:p>
            <a:pPr algn="ctr"/>
            <a:r>
              <a:rPr lang="en-US" sz="2400" b="1" spc="600" dirty="0" smtClean="0">
                <a:solidFill>
                  <a:srgbClr val="FF9F1B"/>
                </a:solidFill>
                <a:latin typeface="Roboto Light"/>
                <a:cs typeface="Roboto Light"/>
              </a:rPr>
              <a:t>DEFAULT MODE OF BRAIN FUNCTION </a:t>
            </a:r>
            <a:endParaRPr lang="en-US" sz="2400" spc="600" dirty="0">
              <a:solidFill>
                <a:srgbClr val="FF9F1B"/>
              </a:solidFill>
              <a:latin typeface="Roboto Light"/>
              <a:cs typeface="Roboto Light"/>
            </a:endParaRPr>
          </a:p>
        </p:txBody>
      </p:sp>
      <p:sp>
        <p:nvSpPr>
          <p:cNvPr id="7" name="Rectangle 6"/>
          <p:cNvSpPr/>
          <p:nvPr/>
        </p:nvSpPr>
        <p:spPr>
          <a:xfrm>
            <a:off x="118533" y="6502248"/>
            <a:ext cx="6096000" cy="276999"/>
          </a:xfrm>
          <a:prstGeom prst="rect">
            <a:avLst/>
          </a:prstGeom>
        </p:spPr>
        <p:txBody>
          <a:bodyPr>
            <a:spAutoFit/>
          </a:bodyPr>
          <a:lstStyle/>
          <a:p>
            <a:r>
              <a:rPr lang="en-US" sz="1200" dirty="0" err="1" smtClean="0">
                <a:latin typeface="Roboto Light"/>
                <a:cs typeface="Roboto Light"/>
              </a:rPr>
              <a:t>Raichle</a:t>
            </a:r>
            <a:r>
              <a:rPr lang="en-US" sz="1200" dirty="0" smtClean="0">
                <a:latin typeface="Roboto Light"/>
                <a:cs typeface="Roboto Light"/>
              </a:rPr>
              <a:t> </a:t>
            </a:r>
            <a:r>
              <a:rPr lang="en-US" sz="1200" dirty="0">
                <a:latin typeface="Roboto Light"/>
                <a:cs typeface="Roboto Light"/>
              </a:rPr>
              <a:t>et al. (2001), </a:t>
            </a:r>
            <a:r>
              <a:rPr lang="en-US" sz="1200" i="1" dirty="0">
                <a:latin typeface="Roboto Light"/>
                <a:cs typeface="Roboto Light"/>
              </a:rPr>
              <a:t>PNAS </a:t>
            </a:r>
            <a:endParaRPr lang="en-US" sz="1200" dirty="0">
              <a:latin typeface="Roboto Light"/>
              <a:cs typeface="Roboto Light"/>
            </a:endParaRPr>
          </a:p>
        </p:txBody>
      </p:sp>
    </p:spTree>
    <p:extLst>
      <p:ext uri="{BB962C8B-B14F-4D97-AF65-F5344CB8AC3E}">
        <p14:creationId xmlns:p14="http://schemas.microsoft.com/office/powerpoint/2010/main" val="1730891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t="-9853" b="-9853"/>
          <a:stretch>
            <a:fillRect/>
          </a:stretch>
        </p:blipFill>
        <p:spPr/>
      </p:pic>
      <p:sp>
        <p:nvSpPr>
          <p:cNvPr id="5" name="Rectangle 4"/>
          <p:cNvSpPr/>
          <p:nvPr/>
        </p:nvSpPr>
        <p:spPr>
          <a:xfrm>
            <a:off x="575734" y="864569"/>
            <a:ext cx="3572933" cy="3108544"/>
          </a:xfrm>
          <a:prstGeom prst="rect">
            <a:avLst/>
          </a:prstGeom>
        </p:spPr>
        <p:txBody>
          <a:bodyPr wrap="square">
            <a:spAutoFit/>
          </a:bodyPr>
          <a:lstStyle/>
          <a:p>
            <a:r>
              <a:rPr lang="en-US" sz="2800" dirty="0" smtClean="0">
                <a:latin typeface="Nexa"/>
                <a:cs typeface="Nexa"/>
              </a:rPr>
              <a:t>VISUAL PROCESSING </a:t>
            </a:r>
          </a:p>
          <a:p>
            <a:r>
              <a:rPr lang="en-US" sz="2800" dirty="0" smtClean="0">
                <a:latin typeface="Nexa"/>
                <a:cs typeface="Nexa"/>
              </a:rPr>
              <a:t>VS. RESTING-STATE NEURAL CONNECTIVITY FOR THE PCC </a:t>
            </a:r>
          </a:p>
          <a:p>
            <a:r>
              <a:rPr lang="en-US" sz="2800" dirty="0" smtClean="0">
                <a:latin typeface="Roboto Light"/>
                <a:cs typeface="Roboto Light"/>
              </a:rPr>
              <a:t>[</a:t>
            </a:r>
            <a:r>
              <a:rPr lang="en-US" sz="2800" dirty="0">
                <a:latin typeface="Roboto Light"/>
                <a:cs typeface="Roboto Light"/>
              </a:rPr>
              <a:t>-2 -51 27] </a:t>
            </a:r>
            <a:endParaRPr lang="en-US" sz="2800" dirty="0">
              <a:latin typeface="Roboto Light"/>
              <a:cs typeface="Roboto Light"/>
            </a:endParaRPr>
          </a:p>
        </p:txBody>
      </p:sp>
      <p:sp>
        <p:nvSpPr>
          <p:cNvPr id="6" name="Rectangle 5"/>
          <p:cNvSpPr/>
          <p:nvPr/>
        </p:nvSpPr>
        <p:spPr>
          <a:xfrm>
            <a:off x="118533" y="6502248"/>
            <a:ext cx="6096000" cy="276999"/>
          </a:xfrm>
          <a:prstGeom prst="rect">
            <a:avLst/>
          </a:prstGeom>
        </p:spPr>
        <p:txBody>
          <a:bodyPr>
            <a:spAutoFit/>
          </a:bodyPr>
          <a:lstStyle/>
          <a:p>
            <a:r>
              <a:rPr lang="en-US" sz="1200" dirty="0" err="1" smtClean="0">
                <a:latin typeface="Roboto Light"/>
                <a:cs typeface="Roboto Light"/>
              </a:rPr>
              <a:t>Grecius</a:t>
            </a:r>
            <a:r>
              <a:rPr lang="en-US" sz="1200" dirty="0" smtClean="0">
                <a:latin typeface="Roboto Light"/>
                <a:cs typeface="Roboto Light"/>
              </a:rPr>
              <a:t> (2003), PNAS</a:t>
            </a:r>
            <a:endParaRPr lang="en-US" sz="1200" dirty="0">
              <a:latin typeface="Roboto Light"/>
              <a:cs typeface="Roboto Light"/>
            </a:endParaRPr>
          </a:p>
        </p:txBody>
      </p:sp>
    </p:spTree>
    <p:extLst>
      <p:ext uri="{BB962C8B-B14F-4D97-AF65-F5344CB8AC3E}">
        <p14:creationId xmlns:p14="http://schemas.microsoft.com/office/powerpoint/2010/main" val="2174453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t="-14861" b="-14861"/>
          <a:stretch>
            <a:fillRect/>
          </a:stretch>
        </p:blipFill>
        <p:spPr/>
      </p:pic>
      <p:sp>
        <p:nvSpPr>
          <p:cNvPr id="4" name="Rectangle 3"/>
          <p:cNvSpPr/>
          <p:nvPr/>
        </p:nvSpPr>
        <p:spPr>
          <a:xfrm>
            <a:off x="575734" y="864569"/>
            <a:ext cx="3572933" cy="4647426"/>
          </a:xfrm>
          <a:prstGeom prst="rect">
            <a:avLst/>
          </a:prstGeom>
        </p:spPr>
        <p:txBody>
          <a:bodyPr wrap="square">
            <a:spAutoFit/>
          </a:bodyPr>
          <a:lstStyle/>
          <a:p>
            <a:r>
              <a:rPr lang="en-US" sz="2800" dirty="0" smtClean="0">
                <a:solidFill>
                  <a:srgbClr val="FF9F1B"/>
                </a:solidFill>
                <a:latin typeface="Nexa"/>
                <a:cs typeface="Nexa"/>
              </a:rPr>
              <a:t>DEFAULT MODE NETWORK</a:t>
            </a:r>
          </a:p>
          <a:p>
            <a:endParaRPr lang="en-US" sz="2800" dirty="0">
              <a:latin typeface="Nexa"/>
              <a:cs typeface="Nexa"/>
            </a:endParaRPr>
          </a:p>
          <a:p>
            <a:pPr marL="342900" indent="-342900">
              <a:buFont typeface="Arial"/>
              <a:buChar char="•"/>
            </a:pPr>
            <a:r>
              <a:rPr lang="en-US" sz="2400" dirty="0" smtClean="0">
                <a:latin typeface="Roboto Light"/>
                <a:cs typeface="Roboto Light"/>
              </a:rPr>
              <a:t>A set of regions whose activations</a:t>
            </a:r>
          </a:p>
          <a:p>
            <a:pPr marL="800100" lvl="1" indent="-342900">
              <a:buFont typeface="Arial"/>
              <a:buChar char="•"/>
            </a:pPr>
            <a:r>
              <a:rPr lang="en-US" sz="2400" dirty="0" smtClean="0">
                <a:latin typeface="Roboto Light"/>
                <a:cs typeface="Roboto Light"/>
              </a:rPr>
              <a:t>Decrease during performance of active, engaging tasks</a:t>
            </a:r>
          </a:p>
          <a:p>
            <a:pPr marL="800100" lvl="1" indent="-342900">
              <a:buFont typeface="Arial"/>
              <a:buChar char="•"/>
            </a:pPr>
            <a:r>
              <a:rPr lang="en-US" sz="2400" dirty="0" smtClean="0">
                <a:latin typeface="Roboto Light"/>
                <a:cs typeface="Roboto Light"/>
              </a:rPr>
              <a:t>Increase during rest and reflection </a:t>
            </a:r>
          </a:p>
          <a:p>
            <a:pPr marL="800100" lvl="1" indent="-342900">
              <a:buFont typeface="Arial"/>
              <a:buChar char="•"/>
            </a:pPr>
            <a:endParaRPr lang="en-US" sz="2000" dirty="0">
              <a:latin typeface="Roboto Light"/>
              <a:cs typeface="Roboto Light"/>
            </a:endParaRPr>
          </a:p>
        </p:txBody>
      </p:sp>
      <p:sp>
        <p:nvSpPr>
          <p:cNvPr id="5" name="Rectangle 4"/>
          <p:cNvSpPr/>
          <p:nvPr/>
        </p:nvSpPr>
        <p:spPr>
          <a:xfrm>
            <a:off x="6094413" y="6150971"/>
            <a:ext cx="6096000" cy="276999"/>
          </a:xfrm>
          <a:prstGeom prst="rect">
            <a:avLst/>
          </a:prstGeom>
        </p:spPr>
        <p:txBody>
          <a:bodyPr>
            <a:spAutoFit/>
          </a:bodyPr>
          <a:lstStyle/>
          <a:p>
            <a:pPr algn="r"/>
            <a:r>
              <a:rPr lang="en-US" sz="1200" dirty="0" smtClean="0">
                <a:latin typeface="Roboto Light"/>
                <a:cs typeface="Roboto Light"/>
              </a:rPr>
              <a:t>Fox </a:t>
            </a:r>
            <a:r>
              <a:rPr lang="en-US" sz="1200" dirty="0">
                <a:latin typeface="Roboto Light"/>
                <a:cs typeface="Roboto Light"/>
              </a:rPr>
              <a:t>&amp; </a:t>
            </a:r>
            <a:r>
              <a:rPr lang="en-US" sz="1200" dirty="0" err="1">
                <a:latin typeface="Roboto Light"/>
                <a:cs typeface="Roboto Light"/>
              </a:rPr>
              <a:t>Greicius</a:t>
            </a:r>
            <a:r>
              <a:rPr lang="en-US" sz="1200" dirty="0">
                <a:latin typeface="Roboto Light"/>
                <a:cs typeface="Roboto Light"/>
              </a:rPr>
              <a:t> (2010), </a:t>
            </a:r>
            <a:r>
              <a:rPr lang="en-US" sz="1200" i="1" dirty="0">
                <a:latin typeface="Roboto Light"/>
                <a:cs typeface="Roboto Light"/>
              </a:rPr>
              <a:t>Front </a:t>
            </a:r>
            <a:r>
              <a:rPr lang="en-US" sz="1200" i="1" dirty="0" err="1">
                <a:latin typeface="Roboto Light"/>
                <a:cs typeface="Roboto Light"/>
              </a:rPr>
              <a:t>Syst</a:t>
            </a:r>
            <a:r>
              <a:rPr lang="en-US" sz="1200" i="1" dirty="0">
                <a:latin typeface="Roboto Light"/>
                <a:cs typeface="Roboto Light"/>
              </a:rPr>
              <a:t> </a:t>
            </a:r>
            <a:r>
              <a:rPr lang="en-US" sz="1200" i="1" dirty="0" err="1">
                <a:latin typeface="Roboto Light"/>
                <a:cs typeface="Roboto Light"/>
              </a:rPr>
              <a:t>Neurosci</a:t>
            </a:r>
            <a:r>
              <a:rPr lang="en-US" sz="1200" i="1" dirty="0">
                <a:latin typeface="Roboto Light"/>
                <a:cs typeface="Roboto Light"/>
              </a:rPr>
              <a:t> </a:t>
            </a:r>
            <a:endParaRPr lang="en-US" sz="1200" dirty="0">
              <a:latin typeface="Roboto Light"/>
              <a:cs typeface="Roboto Light"/>
            </a:endParaRPr>
          </a:p>
        </p:txBody>
      </p:sp>
    </p:spTree>
    <p:extLst>
      <p:ext uri="{BB962C8B-B14F-4D97-AF65-F5344CB8AC3E}">
        <p14:creationId xmlns:p14="http://schemas.microsoft.com/office/powerpoint/2010/main" val="6327570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11427" r="-11427"/>
          <a:stretch>
            <a:fillRect/>
          </a:stretch>
        </p:blipFill>
        <p:spPr>
          <a:xfrm>
            <a:off x="794658" y="1319581"/>
            <a:ext cx="10602685" cy="5268685"/>
          </a:xfrm>
        </p:spPr>
      </p:pic>
      <p:sp>
        <p:nvSpPr>
          <p:cNvPr id="5" name="TextBox 4"/>
          <p:cNvSpPr txBox="1"/>
          <p:nvPr/>
        </p:nvSpPr>
        <p:spPr>
          <a:xfrm>
            <a:off x="1109721" y="196350"/>
            <a:ext cx="9969396" cy="769441"/>
          </a:xfrm>
          <a:prstGeom prst="rect">
            <a:avLst/>
          </a:prstGeom>
          <a:noFill/>
        </p:spPr>
        <p:txBody>
          <a:bodyPr wrap="none" rtlCol="0">
            <a:spAutoFit/>
          </a:bodyPr>
          <a:lstStyle/>
          <a:p>
            <a:pPr algn="ctr"/>
            <a:r>
              <a:rPr lang="en-US" sz="4400" dirty="0" smtClean="0">
                <a:solidFill>
                  <a:srgbClr val="FF9F1B"/>
                </a:solidFill>
                <a:latin typeface="Nexa Bold" charset="0"/>
                <a:ea typeface="Nexa Bold" charset="0"/>
                <a:cs typeface="Nexa Bold" charset="0"/>
              </a:rPr>
              <a:t>RSNs SPATIAL CHARACTERISTICS </a:t>
            </a:r>
            <a:endParaRPr lang="en-US" sz="4400" dirty="0" smtClean="0">
              <a:solidFill>
                <a:srgbClr val="FF9F1B"/>
              </a:solidFill>
              <a:latin typeface="Nexa Bold" charset="0"/>
              <a:ea typeface="Nexa Bold" charset="0"/>
              <a:cs typeface="Nexa Bold" charset="0"/>
            </a:endParaRPr>
          </a:p>
        </p:txBody>
      </p:sp>
    </p:spTree>
    <p:extLst>
      <p:ext uri="{BB962C8B-B14F-4D97-AF65-F5344CB8AC3E}">
        <p14:creationId xmlns:p14="http://schemas.microsoft.com/office/powerpoint/2010/main" val="2104008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16940" y="331440"/>
            <a:ext cx="2558135" cy="707886"/>
          </a:xfrm>
          <a:prstGeom prst="rect">
            <a:avLst/>
          </a:prstGeom>
          <a:noFill/>
        </p:spPr>
        <p:txBody>
          <a:bodyPr wrap="none" rtlCol="0">
            <a:spAutoFit/>
          </a:bodyPr>
          <a:lstStyle/>
          <a:p>
            <a:pPr algn="ctr"/>
            <a:r>
              <a:rPr lang="en-US" sz="2000" dirty="0" smtClean="0">
                <a:solidFill>
                  <a:schemeClr val="bg1"/>
                </a:solidFill>
                <a:latin typeface="Nexa Bold" charset="0"/>
                <a:ea typeface="Nexa Bold" charset="0"/>
                <a:cs typeface="Nexa Bold" charset="0"/>
              </a:rPr>
              <a:t>WEEK 4</a:t>
            </a:r>
          </a:p>
          <a:p>
            <a:pPr algn="ctr"/>
            <a:r>
              <a:rPr lang="en-US" sz="2000" dirty="0" smtClean="0">
                <a:solidFill>
                  <a:schemeClr val="bg1"/>
                </a:solidFill>
                <a:latin typeface="Nexa Bold" charset="0"/>
                <a:ea typeface="Nexa Bold" charset="0"/>
                <a:cs typeface="Nexa Bold" charset="0"/>
              </a:rPr>
              <a:t>FUNCTIONAL MRI 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01994" y="2940424"/>
            <a:ext cx="9588081" cy="1323439"/>
          </a:xfrm>
          <a:prstGeom prst="rect">
            <a:avLst/>
          </a:prstGeom>
          <a:noFill/>
        </p:spPr>
        <p:txBody>
          <a:bodyPr wrap="none" rtlCol="0">
            <a:spAutoFit/>
          </a:bodyPr>
          <a:lstStyle/>
          <a:p>
            <a:pPr algn="ctr"/>
            <a:r>
              <a:rPr lang="en-US" sz="4000" spc="1400" dirty="0" smtClean="0">
                <a:solidFill>
                  <a:schemeClr val="bg1"/>
                </a:solidFill>
                <a:latin typeface="Roboto Light"/>
                <a:ea typeface="Nexa Bold" charset="0"/>
                <a:cs typeface="Roboto Light"/>
              </a:rPr>
              <a:t>MODEL AND MODEL-FREE</a:t>
            </a:r>
          </a:p>
          <a:p>
            <a:pPr algn="ctr"/>
            <a:r>
              <a:rPr lang="en-US" sz="4000" spc="1400" dirty="0" smtClean="0">
                <a:solidFill>
                  <a:schemeClr val="bg1"/>
                </a:solidFill>
                <a:latin typeface="Roboto Light"/>
                <a:ea typeface="Nexa Bold" charset="0"/>
                <a:cs typeface="Roboto Light"/>
              </a:rPr>
              <a:t>APPROACHES</a:t>
            </a:r>
            <a:endParaRPr lang="en-US" sz="4000" spc="1400" dirty="0" smtClean="0">
              <a:solidFill>
                <a:schemeClr val="bg1"/>
              </a:solidFill>
              <a:latin typeface="Roboto Light"/>
              <a:ea typeface="Nexa Bold" charset="0"/>
              <a:cs typeface="Roboto Light"/>
            </a:endParaRPr>
          </a:p>
        </p:txBody>
      </p:sp>
    </p:spTree>
    <p:extLst>
      <p:ext uri="{BB962C8B-B14F-4D97-AF65-F5344CB8AC3E}">
        <p14:creationId xmlns:p14="http://schemas.microsoft.com/office/powerpoint/2010/main" val="255392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l="-13180" r="-13180"/>
          <a:stretch>
            <a:fillRect/>
          </a:stretch>
        </p:blipFill>
        <p:spPr>
          <a:xfrm>
            <a:off x="794658" y="1302648"/>
            <a:ext cx="10602685" cy="5268685"/>
          </a:xfrm>
        </p:spPr>
      </p:pic>
      <p:sp>
        <p:nvSpPr>
          <p:cNvPr id="4" name="TextBox 3"/>
          <p:cNvSpPr txBox="1"/>
          <p:nvPr/>
        </p:nvSpPr>
        <p:spPr>
          <a:xfrm>
            <a:off x="3912927" y="196350"/>
            <a:ext cx="4362988" cy="769441"/>
          </a:xfrm>
          <a:prstGeom prst="rect">
            <a:avLst/>
          </a:prstGeom>
          <a:noFill/>
        </p:spPr>
        <p:txBody>
          <a:bodyPr wrap="none" rtlCol="0">
            <a:spAutoFit/>
          </a:bodyPr>
          <a:lstStyle/>
          <a:p>
            <a:pPr algn="ctr"/>
            <a:r>
              <a:rPr lang="en-US" sz="4400" dirty="0" smtClean="0">
                <a:solidFill>
                  <a:srgbClr val="FF9F1B"/>
                </a:solidFill>
                <a:latin typeface="Nexa Bold" charset="0"/>
                <a:ea typeface="Nexa Bold" charset="0"/>
                <a:cs typeface="Nexa Bold" charset="0"/>
              </a:rPr>
              <a:t>MODEL BASED</a:t>
            </a:r>
            <a:endParaRPr lang="en-US" sz="4400" dirty="0" smtClean="0">
              <a:solidFill>
                <a:srgbClr val="FF9F1B"/>
              </a:solidFill>
              <a:latin typeface="Nexa Bold" charset="0"/>
              <a:ea typeface="Nexa Bold" charset="0"/>
              <a:cs typeface="Nexa Bold" charset="0"/>
            </a:endParaRPr>
          </a:p>
        </p:txBody>
      </p:sp>
    </p:spTree>
    <p:extLst>
      <p:ext uri="{BB962C8B-B14F-4D97-AF65-F5344CB8AC3E}">
        <p14:creationId xmlns:p14="http://schemas.microsoft.com/office/powerpoint/2010/main" val="566176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0" y="2834829"/>
            <a:ext cx="8553686" cy="3209224"/>
            <a:chOff x="313272" y="-62195"/>
            <a:chExt cx="17150628" cy="6434693"/>
          </a:xfrm>
        </p:grpSpPr>
        <p:sp>
          <p:nvSpPr>
            <p:cNvPr id="3074" name="AutoShape 2"/>
            <p:cNvSpPr>
              <a:spLocks/>
            </p:cNvSpPr>
            <p:nvPr/>
          </p:nvSpPr>
          <p:spPr bwMode="auto">
            <a:xfrm>
              <a:off x="6184904" y="2441128"/>
              <a:ext cx="3384844" cy="2006703"/>
            </a:xfrm>
            <a:custGeom>
              <a:avLst/>
              <a:gdLst>
                <a:gd name="T0" fmla="+- 0 10804 92"/>
                <a:gd name="T1" fmla="*/ T0 w 21424"/>
                <a:gd name="T2" fmla="+- 0 11214 866"/>
                <a:gd name="T3" fmla="*/ 11214 h 20697"/>
                <a:gd name="T4" fmla="+- 0 10804 92"/>
                <a:gd name="T5" fmla="*/ T4 w 21424"/>
                <a:gd name="T6" fmla="+- 0 11214 866"/>
                <a:gd name="T7" fmla="*/ 11214 h 20697"/>
                <a:gd name="T8" fmla="+- 0 10804 92"/>
                <a:gd name="T9" fmla="*/ T8 w 21424"/>
                <a:gd name="T10" fmla="+- 0 11214 866"/>
                <a:gd name="T11" fmla="*/ 11214 h 20697"/>
                <a:gd name="T12" fmla="+- 0 10804 92"/>
                <a:gd name="T13" fmla="*/ T12 w 21424"/>
                <a:gd name="T14" fmla="+- 0 11214 866"/>
                <a:gd name="T15" fmla="*/ 11214 h 20697"/>
              </a:gdLst>
              <a:ahLst/>
              <a:cxnLst>
                <a:cxn ang="0">
                  <a:pos x="T1" y="T3"/>
                </a:cxn>
                <a:cxn ang="0">
                  <a:pos x="T5" y="T7"/>
                </a:cxn>
                <a:cxn ang="0">
                  <a:pos x="T9" y="T11"/>
                </a:cxn>
                <a:cxn ang="0">
                  <a:pos x="T13" y="T15"/>
                </a:cxn>
              </a:cxnLst>
              <a:rect l="0" t="0" r="r" b="b"/>
              <a:pathLst>
                <a:path w="21424" h="20697">
                  <a:moveTo>
                    <a:pt x="174" y="3638"/>
                  </a:moveTo>
                  <a:cubicBezTo>
                    <a:pt x="-92" y="4153"/>
                    <a:pt x="-48" y="4922"/>
                    <a:pt x="271" y="5347"/>
                  </a:cubicBezTo>
                  <a:cubicBezTo>
                    <a:pt x="569" y="5743"/>
                    <a:pt x="1003" y="5697"/>
                    <a:pt x="1266" y="5242"/>
                  </a:cubicBezTo>
                  <a:cubicBezTo>
                    <a:pt x="2630" y="2583"/>
                    <a:pt x="4892" y="1664"/>
                    <a:pt x="6863" y="2968"/>
                  </a:cubicBezTo>
                  <a:cubicBezTo>
                    <a:pt x="8709" y="4189"/>
                    <a:pt x="9911" y="7123"/>
                    <a:pt x="9895" y="10371"/>
                  </a:cubicBezTo>
                  <a:cubicBezTo>
                    <a:pt x="9954" y="16128"/>
                    <a:pt x="12847" y="20734"/>
                    <a:pt x="16380" y="20697"/>
                  </a:cubicBezTo>
                  <a:cubicBezTo>
                    <a:pt x="17271" y="20687"/>
                    <a:pt x="18136" y="20356"/>
                    <a:pt x="18926" y="19763"/>
                  </a:cubicBezTo>
                  <a:cubicBezTo>
                    <a:pt x="19812" y="19096"/>
                    <a:pt x="20603" y="18097"/>
                    <a:pt x="21227" y="16826"/>
                  </a:cubicBezTo>
                  <a:cubicBezTo>
                    <a:pt x="21508" y="16337"/>
                    <a:pt x="21486" y="15568"/>
                    <a:pt x="21179" y="15124"/>
                  </a:cubicBezTo>
                  <a:cubicBezTo>
                    <a:pt x="20858" y="14661"/>
                    <a:pt x="20364" y="14742"/>
                    <a:pt x="20105" y="15298"/>
                  </a:cubicBezTo>
                  <a:cubicBezTo>
                    <a:pt x="19164" y="17237"/>
                    <a:pt x="17719" y="18344"/>
                    <a:pt x="16202" y="18289"/>
                  </a:cubicBezTo>
                  <a:cubicBezTo>
                    <a:pt x="14890" y="18241"/>
                    <a:pt x="13694" y="17387"/>
                    <a:pt x="12823" y="15979"/>
                  </a:cubicBezTo>
                  <a:cubicBezTo>
                    <a:pt x="11950" y="14567"/>
                    <a:pt x="11415" y="12614"/>
                    <a:pt x="11413" y="10473"/>
                  </a:cubicBezTo>
                  <a:cubicBezTo>
                    <a:pt x="11400" y="8502"/>
                    <a:pt x="11055" y="6575"/>
                    <a:pt x="10414" y="4903"/>
                  </a:cubicBezTo>
                  <a:cubicBezTo>
                    <a:pt x="9670" y="2958"/>
                    <a:pt x="8563" y="1448"/>
                    <a:pt x="7244" y="651"/>
                  </a:cubicBezTo>
                  <a:cubicBezTo>
                    <a:pt x="4736" y="-866"/>
                    <a:pt x="1914" y="327"/>
                    <a:pt x="174" y="3638"/>
                  </a:cubicBezTo>
                  <a:close/>
                </a:path>
              </a:pathLst>
            </a:custGeom>
            <a:solidFill>
              <a:srgbClr val="91927C"/>
            </a:solidFill>
            <a:ln>
              <a:noFill/>
            </a:ln>
            <a:effectLst/>
          </p:spPr>
          <p:txBody>
            <a:bodyPr lIns="50800" tIns="50800" rIns="50800" bIns="50800" anchor="ctr"/>
            <a:lstStyle/>
            <a:p>
              <a:endParaRPr lang="en-US" sz="1600">
                <a:latin typeface="Helvetica Light" charset="0"/>
                <a:cs typeface="Helvetica Light" charset="0"/>
                <a:sym typeface="Helvetica Light" charset="0"/>
              </a:endParaRPr>
            </a:p>
          </p:txBody>
        </p:sp>
        <p:sp>
          <p:nvSpPr>
            <p:cNvPr id="3075" name="AutoShape 3"/>
            <p:cNvSpPr>
              <a:spLocks/>
            </p:cNvSpPr>
            <p:nvPr/>
          </p:nvSpPr>
          <p:spPr bwMode="auto">
            <a:xfrm>
              <a:off x="4412682" y="2441128"/>
              <a:ext cx="3384844" cy="2006703"/>
            </a:xfrm>
            <a:custGeom>
              <a:avLst/>
              <a:gdLst>
                <a:gd name="T0" fmla="+- 0 10804 92"/>
                <a:gd name="T1" fmla="*/ T0 w 21424"/>
                <a:gd name="T2" fmla="+- 0 11214 866"/>
                <a:gd name="T3" fmla="*/ 11214 h 20697"/>
                <a:gd name="T4" fmla="+- 0 10804 92"/>
                <a:gd name="T5" fmla="*/ T4 w 21424"/>
                <a:gd name="T6" fmla="+- 0 11214 866"/>
                <a:gd name="T7" fmla="*/ 11214 h 20697"/>
                <a:gd name="T8" fmla="+- 0 10804 92"/>
                <a:gd name="T9" fmla="*/ T8 w 21424"/>
                <a:gd name="T10" fmla="+- 0 11214 866"/>
                <a:gd name="T11" fmla="*/ 11214 h 20697"/>
                <a:gd name="T12" fmla="+- 0 10804 92"/>
                <a:gd name="T13" fmla="*/ T12 w 21424"/>
                <a:gd name="T14" fmla="+- 0 11214 866"/>
                <a:gd name="T15" fmla="*/ 11214 h 20697"/>
              </a:gdLst>
              <a:ahLst/>
              <a:cxnLst>
                <a:cxn ang="0">
                  <a:pos x="T1" y="T3"/>
                </a:cxn>
                <a:cxn ang="0">
                  <a:pos x="T5" y="T7"/>
                </a:cxn>
                <a:cxn ang="0">
                  <a:pos x="T9" y="T11"/>
                </a:cxn>
                <a:cxn ang="0">
                  <a:pos x="T13" y="T15"/>
                </a:cxn>
              </a:cxnLst>
              <a:rect l="0" t="0" r="r" b="b"/>
              <a:pathLst>
                <a:path w="21424" h="20697">
                  <a:moveTo>
                    <a:pt x="174" y="3638"/>
                  </a:moveTo>
                  <a:cubicBezTo>
                    <a:pt x="-92" y="4153"/>
                    <a:pt x="-48" y="4922"/>
                    <a:pt x="271" y="5347"/>
                  </a:cubicBezTo>
                  <a:cubicBezTo>
                    <a:pt x="569" y="5743"/>
                    <a:pt x="1003" y="5697"/>
                    <a:pt x="1266" y="5242"/>
                  </a:cubicBezTo>
                  <a:cubicBezTo>
                    <a:pt x="2630" y="2583"/>
                    <a:pt x="4892" y="1664"/>
                    <a:pt x="6863" y="2968"/>
                  </a:cubicBezTo>
                  <a:cubicBezTo>
                    <a:pt x="8709" y="4189"/>
                    <a:pt x="9911" y="7123"/>
                    <a:pt x="9895" y="10371"/>
                  </a:cubicBezTo>
                  <a:cubicBezTo>
                    <a:pt x="9954" y="16128"/>
                    <a:pt x="12847" y="20734"/>
                    <a:pt x="16380" y="20697"/>
                  </a:cubicBezTo>
                  <a:cubicBezTo>
                    <a:pt x="17271" y="20687"/>
                    <a:pt x="18136" y="20356"/>
                    <a:pt x="18926" y="19763"/>
                  </a:cubicBezTo>
                  <a:cubicBezTo>
                    <a:pt x="19812" y="19096"/>
                    <a:pt x="20603" y="18097"/>
                    <a:pt x="21227" y="16826"/>
                  </a:cubicBezTo>
                  <a:cubicBezTo>
                    <a:pt x="21508" y="16337"/>
                    <a:pt x="21486" y="15568"/>
                    <a:pt x="21179" y="15124"/>
                  </a:cubicBezTo>
                  <a:cubicBezTo>
                    <a:pt x="20858" y="14661"/>
                    <a:pt x="20364" y="14742"/>
                    <a:pt x="20105" y="15298"/>
                  </a:cubicBezTo>
                  <a:cubicBezTo>
                    <a:pt x="19164" y="17237"/>
                    <a:pt x="17719" y="18344"/>
                    <a:pt x="16202" y="18289"/>
                  </a:cubicBezTo>
                  <a:cubicBezTo>
                    <a:pt x="14890" y="18241"/>
                    <a:pt x="13694" y="17387"/>
                    <a:pt x="12823" y="15979"/>
                  </a:cubicBezTo>
                  <a:cubicBezTo>
                    <a:pt x="11950" y="14567"/>
                    <a:pt x="11415" y="12614"/>
                    <a:pt x="11413" y="10473"/>
                  </a:cubicBezTo>
                  <a:cubicBezTo>
                    <a:pt x="11400" y="8502"/>
                    <a:pt x="11055" y="6575"/>
                    <a:pt x="10414" y="4903"/>
                  </a:cubicBezTo>
                  <a:cubicBezTo>
                    <a:pt x="9670" y="2958"/>
                    <a:pt x="8563" y="1448"/>
                    <a:pt x="7244" y="651"/>
                  </a:cubicBezTo>
                  <a:cubicBezTo>
                    <a:pt x="4736" y="-866"/>
                    <a:pt x="1914" y="327"/>
                    <a:pt x="174" y="3638"/>
                  </a:cubicBezTo>
                  <a:close/>
                </a:path>
              </a:pathLst>
            </a:custGeom>
            <a:solidFill>
              <a:srgbClr val="B6965C"/>
            </a:solidFill>
            <a:ln>
              <a:noFill/>
            </a:ln>
            <a:effectLst/>
          </p:spPr>
          <p:txBody>
            <a:bodyPr lIns="50800" tIns="50800" rIns="50800" bIns="50800" anchor="ctr"/>
            <a:lstStyle/>
            <a:p>
              <a:endParaRPr lang="en-US" sz="1600">
                <a:latin typeface="Helvetica Light" charset="0"/>
                <a:cs typeface="Helvetica Light" charset="0"/>
                <a:sym typeface="Helvetica Light" charset="0"/>
              </a:endParaRPr>
            </a:p>
          </p:txBody>
        </p:sp>
        <p:sp>
          <p:nvSpPr>
            <p:cNvPr id="3076" name="AutoShape 4"/>
            <p:cNvSpPr>
              <a:spLocks/>
            </p:cNvSpPr>
            <p:nvPr/>
          </p:nvSpPr>
          <p:spPr bwMode="auto">
            <a:xfrm>
              <a:off x="2640460" y="2441128"/>
              <a:ext cx="3384844" cy="2006703"/>
            </a:xfrm>
            <a:custGeom>
              <a:avLst/>
              <a:gdLst>
                <a:gd name="T0" fmla="+- 0 10804 92"/>
                <a:gd name="T1" fmla="*/ T0 w 21424"/>
                <a:gd name="T2" fmla="+- 0 11214 866"/>
                <a:gd name="T3" fmla="*/ 11214 h 20697"/>
                <a:gd name="T4" fmla="+- 0 10804 92"/>
                <a:gd name="T5" fmla="*/ T4 w 21424"/>
                <a:gd name="T6" fmla="+- 0 11214 866"/>
                <a:gd name="T7" fmla="*/ 11214 h 20697"/>
                <a:gd name="T8" fmla="+- 0 10804 92"/>
                <a:gd name="T9" fmla="*/ T8 w 21424"/>
                <a:gd name="T10" fmla="+- 0 11214 866"/>
                <a:gd name="T11" fmla="*/ 11214 h 20697"/>
                <a:gd name="T12" fmla="+- 0 10804 92"/>
                <a:gd name="T13" fmla="*/ T12 w 21424"/>
                <a:gd name="T14" fmla="+- 0 11214 866"/>
                <a:gd name="T15" fmla="*/ 11214 h 20697"/>
              </a:gdLst>
              <a:ahLst/>
              <a:cxnLst>
                <a:cxn ang="0">
                  <a:pos x="T1" y="T3"/>
                </a:cxn>
                <a:cxn ang="0">
                  <a:pos x="T5" y="T7"/>
                </a:cxn>
                <a:cxn ang="0">
                  <a:pos x="T9" y="T11"/>
                </a:cxn>
                <a:cxn ang="0">
                  <a:pos x="T13" y="T15"/>
                </a:cxn>
              </a:cxnLst>
              <a:rect l="0" t="0" r="r" b="b"/>
              <a:pathLst>
                <a:path w="21424" h="20697">
                  <a:moveTo>
                    <a:pt x="174" y="3638"/>
                  </a:moveTo>
                  <a:cubicBezTo>
                    <a:pt x="-92" y="4153"/>
                    <a:pt x="-48" y="4922"/>
                    <a:pt x="271" y="5347"/>
                  </a:cubicBezTo>
                  <a:cubicBezTo>
                    <a:pt x="569" y="5743"/>
                    <a:pt x="1003" y="5697"/>
                    <a:pt x="1266" y="5242"/>
                  </a:cubicBezTo>
                  <a:cubicBezTo>
                    <a:pt x="2630" y="2583"/>
                    <a:pt x="4892" y="1664"/>
                    <a:pt x="6863" y="2968"/>
                  </a:cubicBezTo>
                  <a:cubicBezTo>
                    <a:pt x="8709" y="4189"/>
                    <a:pt x="9911" y="7123"/>
                    <a:pt x="9895" y="10371"/>
                  </a:cubicBezTo>
                  <a:cubicBezTo>
                    <a:pt x="9954" y="16128"/>
                    <a:pt x="12847" y="20734"/>
                    <a:pt x="16380" y="20697"/>
                  </a:cubicBezTo>
                  <a:cubicBezTo>
                    <a:pt x="17271" y="20687"/>
                    <a:pt x="18136" y="20356"/>
                    <a:pt x="18926" y="19763"/>
                  </a:cubicBezTo>
                  <a:cubicBezTo>
                    <a:pt x="19812" y="19096"/>
                    <a:pt x="20603" y="18097"/>
                    <a:pt x="21227" y="16826"/>
                  </a:cubicBezTo>
                  <a:cubicBezTo>
                    <a:pt x="21508" y="16337"/>
                    <a:pt x="21486" y="15568"/>
                    <a:pt x="21179" y="15124"/>
                  </a:cubicBezTo>
                  <a:cubicBezTo>
                    <a:pt x="20858" y="14661"/>
                    <a:pt x="20364" y="14742"/>
                    <a:pt x="20105" y="15298"/>
                  </a:cubicBezTo>
                  <a:cubicBezTo>
                    <a:pt x="19164" y="17237"/>
                    <a:pt x="17719" y="18344"/>
                    <a:pt x="16202" y="18289"/>
                  </a:cubicBezTo>
                  <a:cubicBezTo>
                    <a:pt x="14890" y="18241"/>
                    <a:pt x="13694" y="17387"/>
                    <a:pt x="12823" y="15979"/>
                  </a:cubicBezTo>
                  <a:cubicBezTo>
                    <a:pt x="11950" y="14567"/>
                    <a:pt x="11415" y="12614"/>
                    <a:pt x="11413" y="10473"/>
                  </a:cubicBezTo>
                  <a:cubicBezTo>
                    <a:pt x="11400" y="8502"/>
                    <a:pt x="11055" y="6575"/>
                    <a:pt x="10414" y="4903"/>
                  </a:cubicBezTo>
                  <a:cubicBezTo>
                    <a:pt x="9670" y="2958"/>
                    <a:pt x="8563" y="1448"/>
                    <a:pt x="7244" y="651"/>
                  </a:cubicBezTo>
                  <a:cubicBezTo>
                    <a:pt x="4736" y="-866"/>
                    <a:pt x="1914" y="327"/>
                    <a:pt x="174" y="3638"/>
                  </a:cubicBezTo>
                  <a:close/>
                </a:path>
              </a:pathLst>
            </a:custGeom>
            <a:solidFill>
              <a:srgbClr val="DA9A3B"/>
            </a:solidFill>
            <a:ln>
              <a:noFill/>
            </a:ln>
            <a:effectLst/>
          </p:spPr>
          <p:txBody>
            <a:bodyPr lIns="50800" tIns="50800" rIns="50800" bIns="50800" anchor="ctr"/>
            <a:lstStyle/>
            <a:p>
              <a:endParaRPr lang="en-US" sz="1600">
                <a:latin typeface="Helvetica Light" charset="0"/>
                <a:cs typeface="Helvetica Light" charset="0"/>
                <a:sym typeface="Helvetica Light" charset="0"/>
              </a:endParaRPr>
            </a:p>
          </p:txBody>
        </p:sp>
        <p:sp>
          <p:nvSpPr>
            <p:cNvPr id="3077" name="AutoShape 5"/>
            <p:cNvSpPr>
              <a:spLocks/>
            </p:cNvSpPr>
            <p:nvPr/>
          </p:nvSpPr>
          <p:spPr bwMode="auto">
            <a:xfrm>
              <a:off x="868237" y="2441128"/>
              <a:ext cx="3384844" cy="2006703"/>
            </a:xfrm>
            <a:custGeom>
              <a:avLst/>
              <a:gdLst>
                <a:gd name="T0" fmla="+- 0 10804 92"/>
                <a:gd name="T1" fmla="*/ T0 w 21424"/>
                <a:gd name="T2" fmla="+- 0 11214 866"/>
                <a:gd name="T3" fmla="*/ 11214 h 20697"/>
                <a:gd name="T4" fmla="+- 0 10804 92"/>
                <a:gd name="T5" fmla="*/ T4 w 21424"/>
                <a:gd name="T6" fmla="+- 0 11214 866"/>
                <a:gd name="T7" fmla="*/ 11214 h 20697"/>
                <a:gd name="T8" fmla="+- 0 10804 92"/>
                <a:gd name="T9" fmla="*/ T8 w 21424"/>
                <a:gd name="T10" fmla="+- 0 11214 866"/>
                <a:gd name="T11" fmla="*/ 11214 h 20697"/>
                <a:gd name="T12" fmla="+- 0 10804 92"/>
                <a:gd name="T13" fmla="*/ T12 w 21424"/>
                <a:gd name="T14" fmla="+- 0 11214 866"/>
                <a:gd name="T15" fmla="*/ 11214 h 20697"/>
              </a:gdLst>
              <a:ahLst/>
              <a:cxnLst>
                <a:cxn ang="0">
                  <a:pos x="T1" y="T3"/>
                </a:cxn>
                <a:cxn ang="0">
                  <a:pos x="T5" y="T7"/>
                </a:cxn>
                <a:cxn ang="0">
                  <a:pos x="T9" y="T11"/>
                </a:cxn>
                <a:cxn ang="0">
                  <a:pos x="T13" y="T15"/>
                </a:cxn>
              </a:cxnLst>
              <a:rect l="0" t="0" r="r" b="b"/>
              <a:pathLst>
                <a:path w="21424" h="20697">
                  <a:moveTo>
                    <a:pt x="174" y="3638"/>
                  </a:moveTo>
                  <a:cubicBezTo>
                    <a:pt x="-92" y="4153"/>
                    <a:pt x="-48" y="4922"/>
                    <a:pt x="271" y="5347"/>
                  </a:cubicBezTo>
                  <a:cubicBezTo>
                    <a:pt x="569" y="5743"/>
                    <a:pt x="1003" y="5697"/>
                    <a:pt x="1266" y="5242"/>
                  </a:cubicBezTo>
                  <a:cubicBezTo>
                    <a:pt x="2630" y="2583"/>
                    <a:pt x="4892" y="1664"/>
                    <a:pt x="6863" y="2968"/>
                  </a:cubicBezTo>
                  <a:cubicBezTo>
                    <a:pt x="8709" y="4189"/>
                    <a:pt x="9911" y="7123"/>
                    <a:pt x="9895" y="10371"/>
                  </a:cubicBezTo>
                  <a:cubicBezTo>
                    <a:pt x="9954" y="16128"/>
                    <a:pt x="12847" y="20734"/>
                    <a:pt x="16380" y="20697"/>
                  </a:cubicBezTo>
                  <a:cubicBezTo>
                    <a:pt x="17271" y="20687"/>
                    <a:pt x="18136" y="20356"/>
                    <a:pt x="18926" y="19763"/>
                  </a:cubicBezTo>
                  <a:cubicBezTo>
                    <a:pt x="19812" y="19096"/>
                    <a:pt x="20603" y="18097"/>
                    <a:pt x="21227" y="16826"/>
                  </a:cubicBezTo>
                  <a:cubicBezTo>
                    <a:pt x="21508" y="16337"/>
                    <a:pt x="21486" y="15568"/>
                    <a:pt x="21179" y="15124"/>
                  </a:cubicBezTo>
                  <a:cubicBezTo>
                    <a:pt x="20858" y="14661"/>
                    <a:pt x="20364" y="14742"/>
                    <a:pt x="20105" y="15298"/>
                  </a:cubicBezTo>
                  <a:cubicBezTo>
                    <a:pt x="19164" y="17237"/>
                    <a:pt x="17719" y="18344"/>
                    <a:pt x="16202" y="18289"/>
                  </a:cubicBezTo>
                  <a:cubicBezTo>
                    <a:pt x="14890" y="18241"/>
                    <a:pt x="13694" y="17387"/>
                    <a:pt x="12823" y="15979"/>
                  </a:cubicBezTo>
                  <a:cubicBezTo>
                    <a:pt x="11950" y="14567"/>
                    <a:pt x="11415" y="12614"/>
                    <a:pt x="11413" y="10473"/>
                  </a:cubicBezTo>
                  <a:cubicBezTo>
                    <a:pt x="11400" y="8502"/>
                    <a:pt x="11055" y="6575"/>
                    <a:pt x="10414" y="4903"/>
                  </a:cubicBezTo>
                  <a:cubicBezTo>
                    <a:pt x="9670" y="2958"/>
                    <a:pt x="8563" y="1448"/>
                    <a:pt x="7244" y="651"/>
                  </a:cubicBezTo>
                  <a:cubicBezTo>
                    <a:pt x="4736" y="-866"/>
                    <a:pt x="1914" y="327"/>
                    <a:pt x="174" y="3638"/>
                  </a:cubicBezTo>
                  <a:close/>
                </a:path>
              </a:pathLst>
            </a:custGeom>
            <a:solidFill>
              <a:srgbClr val="FF9F1B"/>
            </a:solidFill>
            <a:ln w="12700" cap="flat" cmpd="sng">
              <a:noFill/>
              <a:prstDash val="solid"/>
              <a:miter lim="400000"/>
              <a:headEnd type="none" w="med" len="med"/>
              <a:tailEnd type="none" w="med" len="med"/>
            </a:ln>
            <a:effectLst/>
          </p:spPr>
          <p:txBody>
            <a:bodyPr lIns="50800" tIns="50800" rIns="50800" bIns="50800" anchor="ctr"/>
            <a:lstStyle/>
            <a:p>
              <a:endParaRPr lang="en-US" sz="1600">
                <a:latin typeface="Helvetica Light" charset="0"/>
                <a:cs typeface="Helvetica Light" charset="0"/>
                <a:sym typeface="Helvetica Light" charset="0"/>
              </a:endParaRPr>
            </a:p>
          </p:txBody>
        </p:sp>
        <p:sp>
          <p:nvSpPr>
            <p:cNvPr id="3078" name="AutoShape 6"/>
            <p:cNvSpPr>
              <a:spLocks/>
            </p:cNvSpPr>
            <p:nvPr/>
          </p:nvSpPr>
          <p:spPr bwMode="auto">
            <a:xfrm>
              <a:off x="7957126" y="2441127"/>
              <a:ext cx="3384844" cy="2006704"/>
            </a:xfrm>
            <a:custGeom>
              <a:avLst/>
              <a:gdLst>
                <a:gd name="T0" fmla="+- 0 10804 92"/>
                <a:gd name="T1" fmla="*/ T0 w 21424"/>
                <a:gd name="T2" fmla="+- 0 11214 866"/>
                <a:gd name="T3" fmla="*/ 11214 h 20697"/>
                <a:gd name="T4" fmla="+- 0 10804 92"/>
                <a:gd name="T5" fmla="*/ T4 w 21424"/>
                <a:gd name="T6" fmla="+- 0 11214 866"/>
                <a:gd name="T7" fmla="*/ 11214 h 20697"/>
                <a:gd name="T8" fmla="+- 0 10804 92"/>
                <a:gd name="T9" fmla="*/ T8 w 21424"/>
                <a:gd name="T10" fmla="+- 0 11214 866"/>
                <a:gd name="T11" fmla="*/ 11214 h 20697"/>
                <a:gd name="T12" fmla="+- 0 10804 92"/>
                <a:gd name="T13" fmla="*/ T12 w 21424"/>
                <a:gd name="T14" fmla="+- 0 11214 866"/>
                <a:gd name="T15" fmla="*/ 11214 h 20697"/>
              </a:gdLst>
              <a:ahLst/>
              <a:cxnLst>
                <a:cxn ang="0">
                  <a:pos x="T1" y="T3"/>
                </a:cxn>
                <a:cxn ang="0">
                  <a:pos x="T5" y="T7"/>
                </a:cxn>
                <a:cxn ang="0">
                  <a:pos x="T9" y="T11"/>
                </a:cxn>
                <a:cxn ang="0">
                  <a:pos x="T13" y="T15"/>
                </a:cxn>
              </a:cxnLst>
              <a:rect l="0" t="0" r="r" b="b"/>
              <a:pathLst>
                <a:path w="21424" h="20697">
                  <a:moveTo>
                    <a:pt x="174" y="3638"/>
                  </a:moveTo>
                  <a:cubicBezTo>
                    <a:pt x="-92" y="4153"/>
                    <a:pt x="-48" y="4922"/>
                    <a:pt x="271" y="5347"/>
                  </a:cubicBezTo>
                  <a:cubicBezTo>
                    <a:pt x="569" y="5743"/>
                    <a:pt x="1003" y="5697"/>
                    <a:pt x="1266" y="5242"/>
                  </a:cubicBezTo>
                  <a:cubicBezTo>
                    <a:pt x="2630" y="2583"/>
                    <a:pt x="4892" y="1664"/>
                    <a:pt x="6863" y="2968"/>
                  </a:cubicBezTo>
                  <a:cubicBezTo>
                    <a:pt x="8709" y="4189"/>
                    <a:pt x="9911" y="7123"/>
                    <a:pt x="9895" y="10371"/>
                  </a:cubicBezTo>
                  <a:cubicBezTo>
                    <a:pt x="9954" y="16128"/>
                    <a:pt x="12847" y="20734"/>
                    <a:pt x="16380" y="20697"/>
                  </a:cubicBezTo>
                  <a:cubicBezTo>
                    <a:pt x="17271" y="20687"/>
                    <a:pt x="18136" y="20356"/>
                    <a:pt x="18926" y="19763"/>
                  </a:cubicBezTo>
                  <a:cubicBezTo>
                    <a:pt x="19812" y="19096"/>
                    <a:pt x="20603" y="18097"/>
                    <a:pt x="21227" y="16826"/>
                  </a:cubicBezTo>
                  <a:cubicBezTo>
                    <a:pt x="21508" y="16337"/>
                    <a:pt x="21486" y="15568"/>
                    <a:pt x="21179" y="15124"/>
                  </a:cubicBezTo>
                  <a:cubicBezTo>
                    <a:pt x="20858" y="14661"/>
                    <a:pt x="20364" y="14742"/>
                    <a:pt x="20105" y="15298"/>
                  </a:cubicBezTo>
                  <a:cubicBezTo>
                    <a:pt x="19164" y="17237"/>
                    <a:pt x="17719" y="18344"/>
                    <a:pt x="16202" y="18289"/>
                  </a:cubicBezTo>
                  <a:cubicBezTo>
                    <a:pt x="14890" y="18241"/>
                    <a:pt x="13694" y="17387"/>
                    <a:pt x="12823" y="15979"/>
                  </a:cubicBezTo>
                  <a:cubicBezTo>
                    <a:pt x="11950" y="14567"/>
                    <a:pt x="11415" y="12614"/>
                    <a:pt x="11413" y="10473"/>
                  </a:cubicBezTo>
                  <a:cubicBezTo>
                    <a:pt x="11400" y="8502"/>
                    <a:pt x="11055" y="6575"/>
                    <a:pt x="10414" y="4903"/>
                  </a:cubicBezTo>
                  <a:cubicBezTo>
                    <a:pt x="9670" y="2958"/>
                    <a:pt x="8563" y="1448"/>
                    <a:pt x="7244" y="651"/>
                  </a:cubicBezTo>
                  <a:cubicBezTo>
                    <a:pt x="4736" y="-866"/>
                    <a:pt x="1914" y="327"/>
                    <a:pt x="174" y="3638"/>
                  </a:cubicBezTo>
                  <a:close/>
                </a:path>
              </a:pathLst>
            </a:custGeom>
            <a:solidFill>
              <a:srgbClr val="6D8E9D"/>
            </a:solidFill>
            <a:ln>
              <a:noFill/>
            </a:ln>
            <a:effectLst/>
          </p:spPr>
          <p:txBody>
            <a:bodyPr lIns="50800" tIns="50800" rIns="50800" bIns="50800" anchor="ctr"/>
            <a:lstStyle/>
            <a:p>
              <a:endParaRPr lang="en-US" sz="1600">
                <a:latin typeface="Helvetica Light" charset="0"/>
                <a:cs typeface="Helvetica Light" charset="0"/>
                <a:sym typeface="Helvetica Light" charset="0"/>
              </a:endParaRPr>
            </a:p>
          </p:txBody>
        </p:sp>
        <p:sp>
          <p:nvSpPr>
            <p:cNvPr id="3079" name="Oval 7"/>
            <p:cNvSpPr>
              <a:spLocks/>
            </p:cNvSpPr>
            <p:nvPr/>
          </p:nvSpPr>
          <p:spPr bwMode="auto">
            <a:xfrm>
              <a:off x="2866835" y="2875314"/>
              <a:ext cx="1138283" cy="1138331"/>
            </a:xfrm>
            <a:prstGeom prst="ellipse">
              <a:avLst/>
            </a:prstGeom>
            <a:solidFill>
              <a:srgbClr val="DCDEE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endParaRPr lang="en-US" sz="1600">
                <a:solidFill>
                  <a:srgbClr val="FFFFFF"/>
                </a:solidFill>
                <a:latin typeface="Helvetica Light" charset="0"/>
                <a:cs typeface="Helvetica Light" charset="0"/>
                <a:sym typeface="Helvetica Light" charset="0"/>
              </a:endParaRPr>
            </a:p>
          </p:txBody>
        </p:sp>
        <p:sp>
          <p:nvSpPr>
            <p:cNvPr id="3080" name="Oval 8"/>
            <p:cNvSpPr>
              <a:spLocks/>
            </p:cNvSpPr>
            <p:nvPr/>
          </p:nvSpPr>
          <p:spPr bwMode="auto">
            <a:xfrm>
              <a:off x="4641291" y="2875314"/>
              <a:ext cx="1138283" cy="1138331"/>
            </a:xfrm>
            <a:prstGeom prst="ellipse">
              <a:avLst/>
            </a:prstGeom>
            <a:solidFill>
              <a:srgbClr val="DCDEE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endParaRPr lang="en-US" sz="1600">
                <a:solidFill>
                  <a:srgbClr val="FFFFFF"/>
                </a:solidFill>
                <a:latin typeface="Helvetica Light" charset="0"/>
                <a:cs typeface="Helvetica Light" charset="0"/>
                <a:sym typeface="Helvetica Light" charset="0"/>
              </a:endParaRPr>
            </a:p>
          </p:txBody>
        </p:sp>
        <p:sp>
          <p:nvSpPr>
            <p:cNvPr id="3081" name="Oval 9"/>
            <p:cNvSpPr>
              <a:spLocks/>
            </p:cNvSpPr>
            <p:nvPr/>
          </p:nvSpPr>
          <p:spPr bwMode="auto">
            <a:xfrm>
              <a:off x="1092379" y="2875314"/>
              <a:ext cx="1138283" cy="1138331"/>
            </a:xfrm>
            <a:prstGeom prst="ellipse">
              <a:avLst/>
            </a:prstGeom>
            <a:solidFill>
              <a:srgbClr val="DCDEE0"/>
            </a:solidFill>
            <a:ln w="12700" cap="flat" cmpd="sng">
              <a:solidFill>
                <a:srgbClr val="FF9F1B"/>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endParaRPr lang="en-US" sz="1600">
                <a:solidFill>
                  <a:srgbClr val="FFFFFF"/>
                </a:solidFill>
                <a:latin typeface="Helvetica Light" charset="0"/>
                <a:cs typeface="Helvetica Light" charset="0"/>
                <a:sym typeface="Helvetica Light" charset="0"/>
              </a:endParaRPr>
            </a:p>
          </p:txBody>
        </p:sp>
        <p:sp>
          <p:nvSpPr>
            <p:cNvPr id="3082" name="Oval 10"/>
            <p:cNvSpPr>
              <a:spLocks/>
            </p:cNvSpPr>
            <p:nvPr/>
          </p:nvSpPr>
          <p:spPr bwMode="auto">
            <a:xfrm>
              <a:off x="6409398" y="2875314"/>
              <a:ext cx="1138283" cy="1138331"/>
            </a:xfrm>
            <a:prstGeom prst="ellipse">
              <a:avLst/>
            </a:prstGeom>
            <a:solidFill>
              <a:srgbClr val="DCDEE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endParaRPr lang="en-US" sz="1600">
                <a:solidFill>
                  <a:srgbClr val="FFFFFF"/>
                </a:solidFill>
                <a:latin typeface="Helvetica Light" charset="0"/>
                <a:cs typeface="Helvetica Light" charset="0"/>
                <a:sym typeface="Helvetica Light" charset="0"/>
              </a:endParaRPr>
            </a:p>
          </p:txBody>
        </p:sp>
        <p:sp>
          <p:nvSpPr>
            <p:cNvPr id="3083" name="Oval 11"/>
            <p:cNvSpPr>
              <a:spLocks/>
            </p:cNvSpPr>
            <p:nvPr/>
          </p:nvSpPr>
          <p:spPr bwMode="auto">
            <a:xfrm>
              <a:off x="8183854" y="2875314"/>
              <a:ext cx="1138283" cy="1138331"/>
            </a:xfrm>
            <a:prstGeom prst="ellipse">
              <a:avLst/>
            </a:prstGeom>
            <a:solidFill>
              <a:srgbClr val="DCDEE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endParaRPr lang="en-US" sz="1600">
                <a:solidFill>
                  <a:srgbClr val="FFFFFF"/>
                </a:solidFill>
                <a:latin typeface="Helvetica Light" charset="0"/>
                <a:cs typeface="Helvetica Light" charset="0"/>
                <a:sym typeface="Helvetica Light" charset="0"/>
              </a:endParaRPr>
            </a:p>
          </p:txBody>
        </p:sp>
        <p:sp>
          <p:nvSpPr>
            <p:cNvPr id="3084" name="Oval 12"/>
            <p:cNvSpPr>
              <a:spLocks/>
            </p:cNvSpPr>
            <p:nvPr/>
          </p:nvSpPr>
          <p:spPr bwMode="auto">
            <a:xfrm>
              <a:off x="9960545" y="2875314"/>
              <a:ext cx="1138283" cy="1138331"/>
            </a:xfrm>
            <a:prstGeom prst="ellipse">
              <a:avLst/>
            </a:prstGeom>
            <a:solidFill>
              <a:srgbClr val="DCDEE0"/>
            </a:solidFill>
            <a:ln w="12700" cap="flat" cmpd="sng">
              <a:gradFill flip="none" rotWithShape="1">
                <a:gsLst>
                  <a:gs pos="0">
                    <a:srgbClr val="6D8E9D"/>
                  </a:gs>
                  <a:gs pos="100000">
                    <a:srgbClr val="488ABD"/>
                  </a:gs>
                </a:gsLst>
                <a:lin ang="18900000" scaled="0"/>
                <a:tileRect/>
              </a:gra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endParaRPr lang="en-US" sz="1600">
                <a:solidFill>
                  <a:srgbClr val="FFFFFF"/>
                </a:solidFill>
                <a:latin typeface="Helvetica Light" charset="0"/>
                <a:cs typeface="Helvetica Light" charset="0"/>
                <a:sym typeface="Helvetica Light" charset="0"/>
              </a:endParaRPr>
            </a:p>
          </p:txBody>
        </p:sp>
        <p:sp>
          <p:nvSpPr>
            <p:cNvPr id="3086" name="Text Box 14"/>
            <p:cNvSpPr txBox="1">
              <a:spLocks/>
            </p:cNvSpPr>
            <p:nvPr/>
          </p:nvSpPr>
          <p:spPr bwMode="auto">
            <a:xfrm>
              <a:off x="313272" y="-62195"/>
              <a:ext cx="2621758" cy="2460730"/>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b" anchorCtr="1">
              <a:spAutoFit/>
            </a:bodyPr>
            <a:lstStyle/>
            <a:p>
              <a:pPr algn="ctr"/>
              <a:r>
                <a:rPr lang="en-US" dirty="0" smtClean="0">
                  <a:solidFill>
                    <a:srgbClr val="FF9F1B"/>
                  </a:solidFill>
                  <a:latin typeface="Arial" charset="0"/>
                  <a:cs typeface="Arial" charset="0"/>
                  <a:sym typeface="Arial" charset="0"/>
                </a:rPr>
                <a:t>BOLD reference image estimation</a:t>
              </a:r>
              <a:endParaRPr lang="en-US" dirty="0">
                <a:solidFill>
                  <a:srgbClr val="FF9F1B"/>
                </a:solidFill>
                <a:latin typeface="Arial" charset="0"/>
                <a:cs typeface="Arial" charset="0"/>
                <a:sym typeface="Arial" charset="0"/>
              </a:endParaRPr>
            </a:p>
          </p:txBody>
        </p:sp>
        <p:sp>
          <p:nvSpPr>
            <p:cNvPr id="3089" name="Text Box 17"/>
            <p:cNvSpPr txBox="1">
              <a:spLocks/>
            </p:cNvSpPr>
            <p:nvPr/>
          </p:nvSpPr>
          <p:spPr bwMode="auto">
            <a:xfrm>
              <a:off x="3888905" y="1063902"/>
              <a:ext cx="2803859" cy="1334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b" anchorCtr="1">
              <a:spAutoFit/>
            </a:bodyPr>
            <a:lstStyle/>
            <a:p>
              <a:pPr algn="ctr"/>
              <a:r>
                <a:rPr lang="en-US" dirty="0" smtClean="0">
                  <a:latin typeface="Arial" charset="0"/>
                  <a:cs typeface="Arial" charset="0"/>
                  <a:sym typeface="Arial" charset="0"/>
                </a:rPr>
                <a:t>Slice time correction</a:t>
              </a:r>
              <a:endParaRPr lang="en-US" dirty="0">
                <a:latin typeface="Arial" charset="0"/>
                <a:cs typeface="Arial" charset="0"/>
                <a:sym typeface="Arial" charset="0"/>
              </a:endParaRPr>
            </a:p>
          </p:txBody>
        </p:sp>
        <p:sp>
          <p:nvSpPr>
            <p:cNvPr id="3092" name="Text Box 20"/>
            <p:cNvSpPr txBox="1">
              <a:spLocks/>
            </p:cNvSpPr>
            <p:nvPr/>
          </p:nvSpPr>
          <p:spPr bwMode="auto">
            <a:xfrm>
              <a:off x="7130320" y="500851"/>
              <a:ext cx="3381588" cy="1897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b" anchorCtr="1">
              <a:spAutoFit/>
            </a:bodyPr>
            <a:lstStyle/>
            <a:p>
              <a:pPr algn="ctr"/>
              <a:r>
                <a:rPr lang="en-US" dirty="0" smtClean="0">
                  <a:latin typeface="Arial" charset="0"/>
                  <a:cs typeface="Arial" charset="0"/>
                  <a:sym typeface="Arial" charset="0"/>
                </a:rPr>
                <a:t>Susceptibility distortion correction</a:t>
              </a:r>
              <a:endParaRPr lang="en-US" dirty="0">
                <a:latin typeface="Arial" charset="0"/>
                <a:cs typeface="Arial" charset="0"/>
                <a:sym typeface="Arial" charset="0"/>
              </a:endParaRPr>
            </a:p>
          </p:txBody>
        </p:sp>
        <p:sp>
          <p:nvSpPr>
            <p:cNvPr id="3095" name="Text Box 23"/>
            <p:cNvSpPr txBox="1">
              <a:spLocks/>
            </p:cNvSpPr>
            <p:nvPr/>
          </p:nvSpPr>
          <p:spPr bwMode="auto">
            <a:xfrm>
              <a:off x="2084913" y="4474817"/>
              <a:ext cx="2679122" cy="1897681"/>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t" anchorCtr="1">
              <a:spAutoFit/>
            </a:bodyPr>
            <a:lstStyle/>
            <a:p>
              <a:pPr algn="ctr"/>
              <a:r>
                <a:rPr lang="en-US" dirty="0" smtClean="0">
                  <a:latin typeface="Arial" charset="0"/>
                  <a:cs typeface="Arial" charset="0"/>
                  <a:sym typeface="Arial" charset="0"/>
                </a:rPr>
                <a:t>Head motion estimation</a:t>
              </a:r>
              <a:endParaRPr lang="en-US" dirty="0">
                <a:latin typeface="Arial" charset="0"/>
                <a:cs typeface="Arial" charset="0"/>
                <a:sym typeface="Arial" charset="0"/>
              </a:endParaRPr>
            </a:p>
          </p:txBody>
        </p:sp>
        <p:sp>
          <p:nvSpPr>
            <p:cNvPr id="3098" name="Text Box 26"/>
            <p:cNvSpPr txBox="1">
              <a:spLocks/>
            </p:cNvSpPr>
            <p:nvPr/>
          </p:nvSpPr>
          <p:spPr bwMode="auto">
            <a:xfrm>
              <a:off x="5166353" y="4474817"/>
              <a:ext cx="3714389" cy="1334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t" anchorCtr="1">
              <a:spAutoFit/>
            </a:bodyPr>
            <a:lstStyle/>
            <a:p>
              <a:pPr algn="ctr"/>
              <a:r>
                <a:rPr lang="en-US" dirty="0" smtClean="0">
                  <a:latin typeface="Arial" charset="0"/>
                  <a:cs typeface="Arial" charset="0"/>
                  <a:sym typeface="Arial" charset="0"/>
                </a:rPr>
                <a:t>T2* </a:t>
              </a:r>
              <a:r>
                <a:rPr lang="en-US" dirty="0" err="1" smtClean="0">
                  <a:latin typeface="Arial" charset="0"/>
                  <a:cs typeface="Arial" charset="0"/>
                  <a:sym typeface="Arial" charset="0"/>
                </a:rPr>
                <a:t>coregistration</a:t>
              </a:r>
              <a:endParaRPr lang="en-US" dirty="0">
                <a:latin typeface="Arial" charset="0"/>
                <a:cs typeface="Arial" charset="0"/>
                <a:sym typeface="Arial" charset="0"/>
              </a:endParaRPr>
            </a:p>
          </p:txBody>
        </p:sp>
        <p:sp>
          <p:nvSpPr>
            <p:cNvPr id="3101" name="Text Box 29"/>
            <p:cNvSpPr txBox="1">
              <a:spLocks/>
            </p:cNvSpPr>
            <p:nvPr/>
          </p:nvSpPr>
          <p:spPr bwMode="auto">
            <a:xfrm>
              <a:off x="8625248" y="4371716"/>
              <a:ext cx="3736087" cy="1897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t" anchorCtr="1">
              <a:spAutoFit/>
            </a:bodyPr>
            <a:lstStyle/>
            <a:p>
              <a:pPr algn="ctr"/>
              <a:r>
                <a:rPr lang="en-US" dirty="0" smtClean="0">
                  <a:solidFill>
                    <a:srgbClr val="000000"/>
                  </a:solidFill>
                  <a:latin typeface="Arial" charset="0"/>
                  <a:cs typeface="Arial" charset="0"/>
                  <a:sym typeface="Arial" charset="0"/>
                </a:rPr>
                <a:t>Preprocessed BOLD in native space</a:t>
              </a:r>
              <a:endParaRPr lang="en-US" dirty="0">
                <a:solidFill>
                  <a:srgbClr val="000000"/>
                </a:solidFill>
                <a:latin typeface="Arial" charset="0"/>
                <a:cs typeface="Arial" charset="0"/>
                <a:sym typeface="Arial" charset="0"/>
              </a:endParaRPr>
            </a:p>
          </p:txBody>
        </p:sp>
        <p:sp>
          <p:nvSpPr>
            <p:cNvPr id="38" name="AutoShape 6"/>
            <p:cNvSpPr>
              <a:spLocks/>
            </p:cNvSpPr>
            <p:nvPr/>
          </p:nvSpPr>
          <p:spPr bwMode="auto">
            <a:xfrm>
              <a:off x="9744699" y="2441128"/>
              <a:ext cx="3384844" cy="2006703"/>
            </a:xfrm>
            <a:custGeom>
              <a:avLst/>
              <a:gdLst>
                <a:gd name="T0" fmla="+- 0 10804 92"/>
                <a:gd name="T1" fmla="*/ T0 w 21424"/>
                <a:gd name="T2" fmla="+- 0 11214 866"/>
                <a:gd name="T3" fmla="*/ 11214 h 20697"/>
                <a:gd name="T4" fmla="+- 0 10804 92"/>
                <a:gd name="T5" fmla="*/ T4 w 21424"/>
                <a:gd name="T6" fmla="+- 0 11214 866"/>
                <a:gd name="T7" fmla="*/ 11214 h 20697"/>
                <a:gd name="T8" fmla="+- 0 10804 92"/>
                <a:gd name="T9" fmla="*/ T8 w 21424"/>
                <a:gd name="T10" fmla="+- 0 11214 866"/>
                <a:gd name="T11" fmla="*/ 11214 h 20697"/>
                <a:gd name="T12" fmla="+- 0 10804 92"/>
                <a:gd name="T13" fmla="*/ T12 w 21424"/>
                <a:gd name="T14" fmla="+- 0 11214 866"/>
                <a:gd name="T15" fmla="*/ 11214 h 20697"/>
              </a:gdLst>
              <a:ahLst/>
              <a:cxnLst>
                <a:cxn ang="0">
                  <a:pos x="T1" y="T3"/>
                </a:cxn>
                <a:cxn ang="0">
                  <a:pos x="T5" y="T7"/>
                </a:cxn>
                <a:cxn ang="0">
                  <a:pos x="T9" y="T11"/>
                </a:cxn>
                <a:cxn ang="0">
                  <a:pos x="T13" y="T15"/>
                </a:cxn>
              </a:cxnLst>
              <a:rect l="0" t="0" r="r" b="b"/>
              <a:pathLst>
                <a:path w="21424" h="20697">
                  <a:moveTo>
                    <a:pt x="174" y="3638"/>
                  </a:moveTo>
                  <a:cubicBezTo>
                    <a:pt x="-92" y="4153"/>
                    <a:pt x="-48" y="4922"/>
                    <a:pt x="271" y="5347"/>
                  </a:cubicBezTo>
                  <a:cubicBezTo>
                    <a:pt x="569" y="5743"/>
                    <a:pt x="1003" y="5697"/>
                    <a:pt x="1266" y="5242"/>
                  </a:cubicBezTo>
                  <a:cubicBezTo>
                    <a:pt x="2630" y="2583"/>
                    <a:pt x="4892" y="1664"/>
                    <a:pt x="6863" y="2968"/>
                  </a:cubicBezTo>
                  <a:cubicBezTo>
                    <a:pt x="8709" y="4189"/>
                    <a:pt x="9911" y="7123"/>
                    <a:pt x="9895" y="10371"/>
                  </a:cubicBezTo>
                  <a:cubicBezTo>
                    <a:pt x="9954" y="16128"/>
                    <a:pt x="12847" y="20734"/>
                    <a:pt x="16380" y="20697"/>
                  </a:cubicBezTo>
                  <a:cubicBezTo>
                    <a:pt x="17271" y="20687"/>
                    <a:pt x="18136" y="20356"/>
                    <a:pt x="18926" y="19763"/>
                  </a:cubicBezTo>
                  <a:cubicBezTo>
                    <a:pt x="19812" y="19096"/>
                    <a:pt x="20603" y="18097"/>
                    <a:pt x="21227" y="16826"/>
                  </a:cubicBezTo>
                  <a:cubicBezTo>
                    <a:pt x="21508" y="16337"/>
                    <a:pt x="21486" y="15568"/>
                    <a:pt x="21179" y="15124"/>
                  </a:cubicBezTo>
                  <a:cubicBezTo>
                    <a:pt x="20858" y="14661"/>
                    <a:pt x="20364" y="14742"/>
                    <a:pt x="20105" y="15298"/>
                  </a:cubicBezTo>
                  <a:cubicBezTo>
                    <a:pt x="19164" y="17237"/>
                    <a:pt x="17719" y="18344"/>
                    <a:pt x="16202" y="18289"/>
                  </a:cubicBezTo>
                  <a:cubicBezTo>
                    <a:pt x="14890" y="18241"/>
                    <a:pt x="13694" y="17387"/>
                    <a:pt x="12823" y="15979"/>
                  </a:cubicBezTo>
                  <a:cubicBezTo>
                    <a:pt x="11950" y="14567"/>
                    <a:pt x="11415" y="12614"/>
                    <a:pt x="11413" y="10473"/>
                  </a:cubicBezTo>
                  <a:cubicBezTo>
                    <a:pt x="11400" y="8502"/>
                    <a:pt x="11055" y="6575"/>
                    <a:pt x="10414" y="4903"/>
                  </a:cubicBezTo>
                  <a:cubicBezTo>
                    <a:pt x="9670" y="2958"/>
                    <a:pt x="8563" y="1448"/>
                    <a:pt x="7244" y="651"/>
                  </a:cubicBezTo>
                  <a:cubicBezTo>
                    <a:pt x="4736" y="-866"/>
                    <a:pt x="1914" y="327"/>
                    <a:pt x="174" y="3638"/>
                  </a:cubicBezTo>
                  <a:close/>
                </a:path>
              </a:pathLst>
            </a:custGeom>
            <a:solidFill>
              <a:srgbClr val="488ABD"/>
            </a:solidFill>
            <a:ln>
              <a:noFill/>
            </a:ln>
            <a:effectLst/>
          </p:spPr>
          <p:txBody>
            <a:bodyPr lIns="50800" tIns="50800" rIns="50800" bIns="50800" anchor="ctr"/>
            <a:lstStyle/>
            <a:p>
              <a:endParaRPr lang="en-US" sz="1600">
                <a:latin typeface="Helvetica Light" charset="0"/>
                <a:cs typeface="Helvetica Light" charset="0"/>
                <a:sym typeface="Helvetica Light" charset="0"/>
              </a:endParaRPr>
            </a:p>
          </p:txBody>
        </p:sp>
        <p:sp>
          <p:nvSpPr>
            <p:cNvPr id="39" name="Oval 12"/>
            <p:cNvSpPr>
              <a:spLocks/>
            </p:cNvSpPr>
            <p:nvPr/>
          </p:nvSpPr>
          <p:spPr bwMode="auto">
            <a:xfrm>
              <a:off x="11748118" y="2875314"/>
              <a:ext cx="1138283" cy="1138331"/>
            </a:xfrm>
            <a:prstGeom prst="ellipse">
              <a:avLst/>
            </a:prstGeom>
            <a:solidFill>
              <a:srgbClr val="DCDEE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endParaRPr lang="en-US" sz="1600">
                <a:solidFill>
                  <a:srgbClr val="FFFFFF"/>
                </a:solidFill>
                <a:latin typeface="Helvetica Light" charset="0"/>
                <a:cs typeface="Helvetica Light" charset="0"/>
                <a:sym typeface="Helvetica Light" charset="0"/>
              </a:endParaRPr>
            </a:p>
          </p:txBody>
        </p:sp>
        <p:sp>
          <p:nvSpPr>
            <p:cNvPr id="40" name="AutoShape 6"/>
            <p:cNvSpPr>
              <a:spLocks/>
            </p:cNvSpPr>
            <p:nvPr/>
          </p:nvSpPr>
          <p:spPr bwMode="auto">
            <a:xfrm>
              <a:off x="11547843" y="2441128"/>
              <a:ext cx="3384844" cy="2006703"/>
            </a:xfrm>
            <a:custGeom>
              <a:avLst/>
              <a:gdLst>
                <a:gd name="T0" fmla="+- 0 10804 92"/>
                <a:gd name="T1" fmla="*/ T0 w 21424"/>
                <a:gd name="T2" fmla="+- 0 11214 866"/>
                <a:gd name="T3" fmla="*/ 11214 h 20697"/>
                <a:gd name="T4" fmla="+- 0 10804 92"/>
                <a:gd name="T5" fmla="*/ T4 w 21424"/>
                <a:gd name="T6" fmla="+- 0 11214 866"/>
                <a:gd name="T7" fmla="*/ 11214 h 20697"/>
                <a:gd name="T8" fmla="+- 0 10804 92"/>
                <a:gd name="T9" fmla="*/ T8 w 21424"/>
                <a:gd name="T10" fmla="+- 0 11214 866"/>
                <a:gd name="T11" fmla="*/ 11214 h 20697"/>
                <a:gd name="T12" fmla="+- 0 10804 92"/>
                <a:gd name="T13" fmla="*/ T12 w 21424"/>
                <a:gd name="T14" fmla="+- 0 11214 866"/>
                <a:gd name="T15" fmla="*/ 11214 h 20697"/>
              </a:gdLst>
              <a:ahLst/>
              <a:cxnLst>
                <a:cxn ang="0">
                  <a:pos x="T1" y="T3"/>
                </a:cxn>
                <a:cxn ang="0">
                  <a:pos x="T5" y="T7"/>
                </a:cxn>
                <a:cxn ang="0">
                  <a:pos x="T9" y="T11"/>
                </a:cxn>
                <a:cxn ang="0">
                  <a:pos x="T13" y="T15"/>
                </a:cxn>
              </a:cxnLst>
              <a:rect l="0" t="0" r="r" b="b"/>
              <a:pathLst>
                <a:path w="21424" h="20697">
                  <a:moveTo>
                    <a:pt x="174" y="3638"/>
                  </a:moveTo>
                  <a:cubicBezTo>
                    <a:pt x="-92" y="4153"/>
                    <a:pt x="-48" y="4922"/>
                    <a:pt x="271" y="5347"/>
                  </a:cubicBezTo>
                  <a:cubicBezTo>
                    <a:pt x="569" y="5743"/>
                    <a:pt x="1003" y="5697"/>
                    <a:pt x="1266" y="5242"/>
                  </a:cubicBezTo>
                  <a:cubicBezTo>
                    <a:pt x="2630" y="2583"/>
                    <a:pt x="4892" y="1664"/>
                    <a:pt x="6863" y="2968"/>
                  </a:cubicBezTo>
                  <a:cubicBezTo>
                    <a:pt x="8709" y="4189"/>
                    <a:pt x="9911" y="7123"/>
                    <a:pt x="9895" y="10371"/>
                  </a:cubicBezTo>
                  <a:cubicBezTo>
                    <a:pt x="9954" y="16128"/>
                    <a:pt x="12847" y="20734"/>
                    <a:pt x="16380" y="20697"/>
                  </a:cubicBezTo>
                  <a:cubicBezTo>
                    <a:pt x="17271" y="20687"/>
                    <a:pt x="18136" y="20356"/>
                    <a:pt x="18926" y="19763"/>
                  </a:cubicBezTo>
                  <a:cubicBezTo>
                    <a:pt x="19812" y="19096"/>
                    <a:pt x="20603" y="18097"/>
                    <a:pt x="21227" y="16826"/>
                  </a:cubicBezTo>
                  <a:cubicBezTo>
                    <a:pt x="21508" y="16337"/>
                    <a:pt x="21486" y="15568"/>
                    <a:pt x="21179" y="15124"/>
                  </a:cubicBezTo>
                  <a:cubicBezTo>
                    <a:pt x="20858" y="14661"/>
                    <a:pt x="20364" y="14742"/>
                    <a:pt x="20105" y="15298"/>
                  </a:cubicBezTo>
                  <a:cubicBezTo>
                    <a:pt x="19164" y="17237"/>
                    <a:pt x="17719" y="18344"/>
                    <a:pt x="16202" y="18289"/>
                  </a:cubicBezTo>
                  <a:cubicBezTo>
                    <a:pt x="14890" y="18241"/>
                    <a:pt x="13694" y="17387"/>
                    <a:pt x="12823" y="15979"/>
                  </a:cubicBezTo>
                  <a:cubicBezTo>
                    <a:pt x="11950" y="14567"/>
                    <a:pt x="11415" y="12614"/>
                    <a:pt x="11413" y="10473"/>
                  </a:cubicBezTo>
                  <a:cubicBezTo>
                    <a:pt x="11400" y="8502"/>
                    <a:pt x="11055" y="6575"/>
                    <a:pt x="10414" y="4903"/>
                  </a:cubicBezTo>
                  <a:cubicBezTo>
                    <a:pt x="9670" y="2958"/>
                    <a:pt x="8563" y="1448"/>
                    <a:pt x="7244" y="651"/>
                  </a:cubicBezTo>
                  <a:cubicBezTo>
                    <a:pt x="4736" y="-866"/>
                    <a:pt x="1914" y="327"/>
                    <a:pt x="174" y="3638"/>
                  </a:cubicBezTo>
                  <a:close/>
                </a:path>
              </a:pathLst>
            </a:custGeom>
            <a:solidFill>
              <a:srgbClr val="2486DE"/>
            </a:solidFill>
            <a:ln>
              <a:noFill/>
            </a:ln>
            <a:effectLst/>
          </p:spPr>
          <p:txBody>
            <a:bodyPr lIns="50800" tIns="50800" rIns="50800" bIns="50800" anchor="ctr"/>
            <a:lstStyle/>
            <a:p>
              <a:endParaRPr lang="en-US" sz="1600">
                <a:latin typeface="Helvetica Light" charset="0"/>
                <a:cs typeface="Helvetica Light" charset="0"/>
                <a:sym typeface="Helvetica Light" charset="0"/>
              </a:endParaRPr>
            </a:p>
          </p:txBody>
        </p:sp>
        <p:sp>
          <p:nvSpPr>
            <p:cNvPr id="41" name="Oval 12"/>
            <p:cNvSpPr>
              <a:spLocks/>
            </p:cNvSpPr>
            <p:nvPr/>
          </p:nvSpPr>
          <p:spPr bwMode="auto">
            <a:xfrm>
              <a:off x="13551262" y="2875314"/>
              <a:ext cx="1138283" cy="1138331"/>
            </a:xfrm>
            <a:prstGeom prst="ellipse">
              <a:avLst/>
            </a:prstGeom>
            <a:solidFill>
              <a:srgbClr val="DCDEE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endParaRPr lang="en-US" sz="1600">
                <a:solidFill>
                  <a:srgbClr val="FFFFFF"/>
                </a:solidFill>
                <a:latin typeface="Helvetica Light" charset="0"/>
                <a:cs typeface="Helvetica Light" charset="0"/>
                <a:sym typeface="Helvetica Light" charset="0"/>
              </a:endParaRPr>
            </a:p>
          </p:txBody>
        </p:sp>
        <p:sp>
          <p:nvSpPr>
            <p:cNvPr id="42" name="AutoShape 6"/>
            <p:cNvSpPr>
              <a:spLocks/>
            </p:cNvSpPr>
            <p:nvPr/>
          </p:nvSpPr>
          <p:spPr bwMode="auto">
            <a:xfrm>
              <a:off x="13297382" y="2441128"/>
              <a:ext cx="3384844" cy="2006703"/>
            </a:xfrm>
            <a:custGeom>
              <a:avLst/>
              <a:gdLst>
                <a:gd name="T0" fmla="+- 0 10804 92"/>
                <a:gd name="T1" fmla="*/ T0 w 21424"/>
                <a:gd name="T2" fmla="+- 0 11214 866"/>
                <a:gd name="T3" fmla="*/ 11214 h 20697"/>
                <a:gd name="T4" fmla="+- 0 10804 92"/>
                <a:gd name="T5" fmla="*/ T4 w 21424"/>
                <a:gd name="T6" fmla="+- 0 11214 866"/>
                <a:gd name="T7" fmla="*/ 11214 h 20697"/>
                <a:gd name="T8" fmla="+- 0 10804 92"/>
                <a:gd name="T9" fmla="*/ T8 w 21424"/>
                <a:gd name="T10" fmla="+- 0 11214 866"/>
                <a:gd name="T11" fmla="*/ 11214 h 20697"/>
                <a:gd name="T12" fmla="+- 0 10804 92"/>
                <a:gd name="T13" fmla="*/ T12 w 21424"/>
                <a:gd name="T14" fmla="+- 0 11214 866"/>
                <a:gd name="T15" fmla="*/ 11214 h 20697"/>
              </a:gdLst>
              <a:ahLst/>
              <a:cxnLst>
                <a:cxn ang="0">
                  <a:pos x="T1" y="T3"/>
                </a:cxn>
                <a:cxn ang="0">
                  <a:pos x="T5" y="T7"/>
                </a:cxn>
                <a:cxn ang="0">
                  <a:pos x="T9" y="T11"/>
                </a:cxn>
                <a:cxn ang="0">
                  <a:pos x="T13" y="T15"/>
                </a:cxn>
              </a:cxnLst>
              <a:rect l="0" t="0" r="r" b="b"/>
              <a:pathLst>
                <a:path w="21424" h="20697">
                  <a:moveTo>
                    <a:pt x="174" y="3638"/>
                  </a:moveTo>
                  <a:cubicBezTo>
                    <a:pt x="-92" y="4153"/>
                    <a:pt x="-48" y="4922"/>
                    <a:pt x="271" y="5347"/>
                  </a:cubicBezTo>
                  <a:cubicBezTo>
                    <a:pt x="569" y="5743"/>
                    <a:pt x="1003" y="5697"/>
                    <a:pt x="1266" y="5242"/>
                  </a:cubicBezTo>
                  <a:cubicBezTo>
                    <a:pt x="2630" y="2583"/>
                    <a:pt x="4892" y="1664"/>
                    <a:pt x="6863" y="2968"/>
                  </a:cubicBezTo>
                  <a:cubicBezTo>
                    <a:pt x="8709" y="4189"/>
                    <a:pt x="9911" y="7123"/>
                    <a:pt x="9895" y="10371"/>
                  </a:cubicBezTo>
                  <a:cubicBezTo>
                    <a:pt x="9954" y="16128"/>
                    <a:pt x="12847" y="20734"/>
                    <a:pt x="16380" y="20697"/>
                  </a:cubicBezTo>
                  <a:cubicBezTo>
                    <a:pt x="17271" y="20687"/>
                    <a:pt x="18136" y="20356"/>
                    <a:pt x="18926" y="19763"/>
                  </a:cubicBezTo>
                  <a:cubicBezTo>
                    <a:pt x="19812" y="19096"/>
                    <a:pt x="20603" y="18097"/>
                    <a:pt x="21227" y="16826"/>
                  </a:cubicBezTo>
                  <a:cubicBezTo>
                    <a:pt x="21508" y="16337"/>
                    <a:pt x="21486" y="15568"/>
                    <a:pt x="21179" y="15124"/>
                  </a:cubicBezTo>
                  <a:cubicBezTo>
                    <a:pt x="20858" y="14661"/>
                    <a:pt x="20364" y="14742"/>
                    <a:pt x="20105" y="15298"/>
                  </a:cubicBezTo>
                  <a:cubicBezTo>
                    <a:pt x="19164" y="17237"/>
                    <a:pt x="17719" y="18344"/>
                    <a:pt x="16202" y="18289"/>
                  </a:cubicBezTo>
                  <a:cubicBezTo>
                    <a:pt x="14890" y="18241"/>
                    <a:pt x="13694" y="17387"/>
                    <a:pt x="12823" y="15979"/>
                  </a:cubicBezTo>
                  <a:cubicBezTo>
                    <a:pt x="11950" y="14567"/>
                    <a:pt x="11415" y="12614"/>
                    <a:pt x="11413" y="10473"/>
                  </a:cubicBezTo>
                  <a:cubicBezTo>
                    <a:pt x="11400" y="8502"/>
                    <a:pt x="11055" y="6575"/>
                    <a:pt x="10414" y="4903"/>
                  </a:cubicBezTo>
                  <a:cubicBezTo>
                    <a:pt x="9670" y="2958"/>
                    <a:pt x="8563" y="1448"/>
                    <a:pt x="7244" y="651"/>
                  </a:cubicBezTo>
                  <a:cubicBezTo>
                    <a:pt x="4736" y="-866"/>
                    <a:pt x="1914" y="327"/>
                    <a:pt x="174" y="3638"/>
                  </a:cubicBezTo>
                  <a:close/>
                </a:path>
              </a:pathLst>
            </a:custGeom>
            <a:solidFill>
              <a:srgbClr val="0082FF"/>
            </a:solidFill>
            <a:ln>
              <a:noFill/>
            </a:ln>
            <a:effectLst/>
          </p:spPr>
          <p:txBody>
            <a:bodyPr lIns="50800" tIns="50800" rIns="50800" bIns="50800" anchor="ctr"/>
            <a:lstStyle/>
            <a:p>
              <a:endParaRPr lang="en-US" sz="1600">
                <a:latin typeface="Helvetica Light" charset="0"/>
                <a:cs typeface="Helvetica Light" charset="0"/>
                <a:sym typeface="Helvetica Light" charset="0"/>
              </a:endParaRPr>
            </a:p>
          </p:txBody>
        </p:sp>
        <p:sp>
          <p:nvSpPr>
            <p:cNvPr id="43" name="Oval 12"/>
            <p:cNvSpPr>
              <a:spLocks/>
            </p:cNvSpPr>
            <p:nvPr/>
          </p:nvSpPr>
          <p:spPr bwMode="auto">
            <a:xfrm>
              <a:off x="15300801" y="2875314"/>
              <a:ext cx="1138283" cy="1138331"/>
            </a:xfrm>
            <a:prstGeom prst="ellipse">
              <a:avLst/>
            </a:prstGeom>
            <a:solidFill>
              <a:srgbClr val="DCDEE0"/>
            </a:solidFill>
            <a:ln w="12700" cap="flat" cmpd="sng">
              <a:solidFill>
                <a:srgbClr val="0082FF"/>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endParaRPr lang="en-US" sz="1600">
                <a:solidFill>
                  <a:srgbClr val="FFFFFF"/>
                </a:solidFill>
                <a:latin typeface="Helvetica Light" charset="0"/>
                <a:cs typeface="Helvetica Light" charset="0"/>
                <a:sym typeface="Helvetica Light" charset="0"/>
              </a:endParaRPr>
            </a:p>
          </p:txBody>
        </p:sp>
        <p:sp>
          <p:nvSpPr>
            <p:cNvPr id="45" name="Text Box 29"/>
            <p:cNvSpPr txBox="1">
              <a:spLocks/>
            </p:cNvSpPr>
            <p:nvPr/>
          </p:nvSpPr>
          <p:spPr bwMode="auto">
            <a:xfrm>
              <a:off x="12316937" y="4371711"/>
              <a:ext cx="3741557" cy="1334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t" anchorCtr="1">
              <a:spAutoFit/>
            </a:bodyPr>
            <a:lstStyle/>
            <a:p>
              <a:pPr algn="ctr"/>
              <a:r>
                <a:rPr lang="en-US" dirty="0" smtClean="0">
                  <a:latin typeface="Arial" charset="0"/>
                  <a:cs typeface="Arial" charset="0"/>
                  <a:sym typeface="Arial" charset="0"/>
                </a:rPr>
                <a:t>EPI to MNI transformation</a:t>
              </a:r>
              <a:endParaRPr lang="en-US" dirty="0">
                <a:latin typeface="Arial" charset="0"/>
                <a:cs typeface="Arial" charset="0"/>
                <a:sym typeface="Arial" charset="0"/>
              </a:endParaRPr>
            </a:p>
          </p:txBody>
        </p:sp>
        <p:sp>
          <p:nvSpPr>
            <p:cNvPr id="48" name="Text Box 20"/>
            <p:cNvSpPr txBox="1">
              <a:spLocks/>
            </p:cNvSpPr>
            <p:nvPr/>
          </p:nvSpPr>
          <p:spPr bwMode="auto">
            <a:xfrm>
              <a:off x="10905705" y="1063902"/>
              <a:ext cx="2879968" cy="1334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b" anchorCtr="1">
              <a:spAutoFit/>
            </a:bodyPr>
            <a:lstStyle/>
            <a:p>
              <a:pPr algn="ctr"/>
              <a:r>
                <a:rPr lang="en-US" dirty="0" smtClean="0">
                  <a:latin typeface="Arial" charset="0"/>
                  <a:cs typeface="Arial" charset="0"/>
                  <a:sym typeface="Arial" charset="0"/>
                </a:rPr>
                <a:t>EPI to T1w registration</a:t>
              </a:r>
              <a:endParaRPr lang="en-US" dirty="0">
                <a:latin typeface="Arial" charset="0"/>
                <a:cs typeface="Arial" charset="0"/>
                <a:sym typeface="Arial" charset="0"/>
              </a:endParaRPr>
            </a:p>
          </p:txBody>
        </p:sp>
        <p:sp>
          <p:nvSpPr>
            <p:cNvPr id="51" name="Text Box 20"/>
            <p:cNvSpPr txBox="1">
              <a:spLocks/>
            </p:cNvSpPr>
            <p:nvPr/>
          </p:nvSpPr>
          <p:spPr bwMode="auto">
            <a:xfrm>
              <a:off x="14266980" y="1063902"/>
              <a:ext cx="3196920" cy="1334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b" anchorCtr="1">
              <a:spAutoFit/>
            </a:bodyPr>
            <a:lstStyle/>
            <a:p>
              <a:pPr algn="ctr"/>
              <a:r>
                <a:rPr lang="en-US" dirty="0" smtClean="0">
                  <a:solidFill>
                    <a:srgbClr val="0082FF"/>
                  </a:solidFill>
                  <a:latin typeface="Arial" charset="0"/>
                  <a:cs typeface="Arial" charset="0"/>
                  <a:sym typeface="Arial" charset="0"/>
                </a:rPr>
                <a:t>Confounds estimation</a:t>
              </a:r>
              <a:endParaRPr lang="en-US" dirty="0">
                <a:solidFill>
                  <a:srgbClr val="0082FF"/>
                </a:solidFill>
                <a:latin typeface="Arial" charset="0"/>
                <a:cs typeface="Arial" charset="0"/>
                <a:sym typeface="Arial" charset="0"/>
              </a:endParaRPr>
            </a:p>
          </p:txBody>
        </p:sp>
      </p:grpSp>
      <p:sp>
        <p:nvSpPr>
          <p:cNvPr id="54" name="TextBox 53"/>
          <p:cNvSpPr txBox="1"/>
          <p:nvPr/>
        </p:nvSpPr>
        <p:spPr>
          <a:xfrm>
            <a:off x="3545692" y="1274572"/>
            <a:ext cx="5100626" cy="1015663"/>
          </a:xfrm>
          <a:prstGeom prst="rect">
            <a:avLst/>
          </a:prstGeom>
          <a:noFill/>
        </p:spPr>
        <p:txBody>
          <a:bodyPr wrap="none" rtlCol="0">
            <a:spAutoFit/>
          </a:bodyPr>
          <a:lstStyle/>
          <a:p>
            <a:pPr algn="ctr"/>
            <a:r>
              <a:rPr lang="en-US" sz="6000" dirty="0" smtClean="0">
                <a:solidFill>
                  <a:srgbClr val="000000"/>
                </a:solidFill>
                <a:latin typeface="Nexa Bold" charset="0"/>
                <a:ea typeface="Nexa Bold" charset="0"/>
                <a:cs typeface="Nexa Bold" charset="0"/>
              </a:rPr>
              <a:t>LAB REVIEW</a:t>
            </a:r>
          </a:p>
        </p:txBody>
      </p:sp>
      <p:cxnSp>
        <p:nvCxnSpPr>
          <p:cNvPr id="55" name="Straight Connector 54"/>
          <p:cNvCxnSpPr/>
          <p:nvPr/>
        </p:nvCxnSpPr>
        <p:spPr>
          <a:xfrm>
            <a:off x="5380373" y="2624119"/>
            <a:ext cx="1230719" cy="1"/>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5317453" y="-893688"/>
            <a:ext cx="1553898" cy="155389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Placeholder 9"/>
          <p:cNvPicPr>
            <a:picLocks noChangeAspect="1"/>
          </p:cNvPicPr>
          <p:nvPr/>
        </p:nvPicPr>
        <p:blipFill rotWithShape="1">
          <a:blip r:embed="rId3"/>
          <a:srcRect l="49901" r="-13307"/>
          <a:stretch/>
        </p:blipFill>
        <p:spPr>
          <a:xfrm>
            <a:off x="8620009" y="96244"/>
            <a:ext cx="4575658" cy="5139585"/>
          </a:xfrm>
          <a:prstGeom prst="rect">
            <a:avLst/>
          </a:prstGeom>
        </p:spPr>
      </p:pic>
      <p:sp>
        <p:nvSpPr>
          <p:cNvPr id="4" name="Rectangle 3"/>
          <p:cNvSpPr/>
          <p:nvPr/>
        </p:nvSpPr>
        <p:spPr>
          <a:xfrm>
            <a:off x="8697692" y="5930857"/>
            <a:ext cx="3292498" cy="646331"/>
          </a:xfrm>
          <a:prstGeom prst="rect">
            <a:avLst/>
          </a:prstGeom>
        </p:spPr>
        <p:txBody>
          <a:bodyPr wrap="square">
            <a:spAutoFit/>
          </a:bodyPr>
          <a:lstStyle/>
          <a:p>
            <a:pPr algn="r"/>
            <a:r>
              <a:rPr lang="en-US" sz="1200" dirty="0">
                <a:latin typeface="Roboto Light"/>
                <a:cs typeface="Roboto Light"/>
              </a:rPr>
              <a:t>Esteban </a:t>
            </a:r>
            <a:r>
              <a:rPr lang="en-US" sz="1200" dirty="0" smtClean="0">
                <a:latin typeface="Roboto Light"/>
                <a:cs typeface="Roboto Light"/>
              </a:rPr>
              <a:t>et al. (2018). </a:t>
            </a:r>
            <a:r>
              <a:rPr lang="en-US" sz="1200" dirty="0" err="1">
                <a:latin typeface="Roboto Light"/>
                <a:cs typeface="Roboto Light"/>
              </a:rPr>
              <a:t>FMRIPrep</a:t>
            </a:r>
            <a:r>
              <a:rPr lang="en-US" sz="1200" dirty="0">
                <a:latin typeface="Roboto Light"/>
                <a:cs typeface="Roboto Light"/>
              </a:rPr>
              <a:t>: a robust preprocessing pipeline for functional MRI. </a:t>
            </a:r>
            <a:r>
              <a:rPr lang="en-US" sz="1200" dirty="0" err="1">
                <a:latin typeface="Roboto Light"/>
                <a:cs typeface="Roboto Light"/>
              </a:rPr>
              <a:t>bioRxiv</a:t>
            </a:r>
            <a:r>
              <a:rPr lang="en-US" sz="1200" dirty="0">
                <a:latin typeface="Roboto Light"/>
                <a:cs typeface="Roboto Light"/>
              </a:rPr>
              <a:t>. 2018. 306951; doi:10.1101/306951</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l="-59024" r="-59024"/>
          <a:stretch>
            <a:fillRect/>
          </a:stretch>
        </p:blipFill>
        <p:spPr>
          <a:xfrm>
            <a:off x="794658" y="1336514"/>
            <a:ext cx="10602685" cy="5268685"/>
          </a:xfrm>
        </p:spPr>
      </p:pic>
      <p:sp>
        <p:nvSpPr>
          <p:cNvPr id="4" name="TextBox 3"/>
          <p:cNvSpPr txBox="1"/>
          <p:nvPr/>
        </p:nvSpPr>
        <p:spPr>
          <a:xfrm>
            <a:off x="1628819" y="196350"/>
            <a:ext cx="8931212" cy="769441"/>
          </a:xfrm>
          <a:prstGeom prst="rect">
            <a:avLst/>
          </a:prstGeom>
          <a:noFill/>
        </p:spPr>
        <p:txBody>
          <a:bodyPr wrap="none" rtlCol="0">
            <a:spAutoFit/>
          </a:bodyPr>
          <a:lstStyle/>
          <a:p>
            <a:pPr algn="ctr"/>
            <a:r>
              <a:rPr lang="en-US" sz="4400" dirty="0" smtClean="0">
                <a:solidFill>
                  <a:srgbClr val="FF9F1B"/>
                </a:solidFill>
                <a:latin typeface="Nexa Bold" charset="0"/>
                <a:ea typeface="Nexa Bold" charset="0"/>
                <a:cs typeface="Nexa Bold" charset="0"/>
              </a:rPr>
              <a:t>SEED CORRELATION ANALYSIS</a:t>
            </a:r>
            <a:endParaRPr lang="en-US" sz="4400" dirty="0" smtClean="0">
              <a:solidFill>
                <a:srgbClr val="FF9F1B"/>
              </a:solidFill>
              <a:latin typeface="Nexa Bold" charset="0"/>
              <a:ea typeface="Nexa Bold" charset="0"/>
              <a:cs typeface="Nexa Bold" charset="0"/>
            </a:endParaRPr>
          </a:p>
        </p:txBody>
      </p:sp>
    </p:spTree>
    <p:extLst>
      <p:ext uri="{BB962C8B-B14F-4D97-AF65-F5344CB8AC3E}">
        <p14:creationId xmlns:p14="http://schemas.microsoft.com/office/powerpoint/2010/main" val="2959118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4657" y="1683939"/>
            <a:ext cx="10602685" cy="3801040"/>
          </a:xfrm>
          <a:prstGeom prst="rect">
            <a:avLst/>
          </a:prstGeom>
        </p:spPr>
        <p:txBody>
          <a:bodyPr wrap="square">
            <a:spAutoFit/>
          </a:bodyPr>
          <a:lstStyle/>
          <a:p>
            <a:pPr>
              <a:spcAft>
                <a:spcPts val="600"/>
              </a:spcAft>
            </a:pPr>
            <a:r>
              <a:rPr lang="en-US" sz="2400" dirty="0" smtClean="0">
                <a:latin typeface="Roboto Light"/>
                <a:cs typeface="Roboto Light"/>
              </a:rPr>
              <a:t>The </a:t>
            </a:r>
            <a:r>
              <a:rPr lang="en-US" sz="2400" dirty="0">
                <a:latin typeface="Roboto Light"/>
                <a:cs typeface="Roboto Light"/>
              </a:rPr>
              <a:t>signal in fMRI data is composed out of different sources of variability: </a:t>
            </a:r>
          </a:p>
          <a:p>
            <a:pPr marL="742950" lvl="1" indent="-285750">
              <a:spcAft>
                <a:spcPts val="600"/>
              </a:spcAft>
              <a:buFont typeface="Arial"/>
              <a:buChar char="•"/>
            </a:pPr>
            <a:r>
              <a:rPr lang="en-US" sz="2400" dirty="0" smtClean="0">
                <a:latin typeface="Roboto Light"/>
                <a:cs typeface="Roboto Light"/>
              </a:rPr>
              <a:t>machine </a:t>
            </a:r>
            <a:r>
              <a:rPr lang="en-US" sz="2400" dirty="0" err="1">
                <a:latin typeface="Roboto Light"/>
                <a:cs typeface="Roboto Light"/>
              </a:rPr>
              <a:t>artefacts</a:t>
            </a:r>
            <a:r>
              <a:rPr lang="en-US" sz="2400" dirty="0">
                <a:latin typeface="Roboto Light"/>
                <a:cs typeface="Roboto Light"/>
              </a:rPr>
              <a:t> </a:t>
            </a:r>
          </a:p>
          <a:p>
            <a:pPr marL="742950" lvl="1" indent="-285750">
              <a:spcAft>
                <a:spcPts val="600"/>
              </a:spcAft>
              <a:buFont typeface="Arial"/>
              <a:buChar char="•"/>
            </a:pPr>
            <a:r>
              <a:rPr lang="en-US" sz="2400" dirty="0" smtClean="0">
                <a:latin typeface="Roboto Light"/>
                <a:cs typeface="Roboto Light"/>
              </a:rPr>
              <a:t>physiological </a:t>
            </a:r>
            <a:r>
              <a:rPr lang="en-US" sz="2400" dirty="0">
                <a:latin typeface="Roboto Light"/>
                <a:cs typeface="Roboto Light"/>
              </a:rPr>
              <a:t>pulsation </a:t>
            </a:r>
          </a:p>
          <a:p>
            <a:pPr marL="742950" lvl="1" indent="-285750">
              <a:spcAft>
                <a:spcPts val="600"/>
              </a:spcAft>
              <a:buFont typeface="Arial"/>
              <a:buChar char="•"/>
            </a:pPr>
            <a:r>
              <a:rPr lang="en-US" sz="2400" dirty="0" smtClean="0">
                <a:latin typeface="Roboto Light"/>
                <a:cs typeface="Roboto Light"/>
              </a:rPr>
              <a:t>head </a:t>
            </a:r>
            <a:r>
              <a:rPr lang="en-US" sz="2400" dirty="0">
                <a:latin typeface="Roboto Light"/>
                <a:cs typeface="Roboto Light"/>
              </a:rPr>
              <a:t>motion and </a:t>
            </a:r>
          </a:p>
          <a:p>
            <a:pPr marL="742950" lvl="1" indent="-285750">
              <a:spcAft>
                <a:spcPts val="600"/>
              </a:spcAft>
              <a:buFont typeface="Arial"/>
              <a:buChar char="•"/>
            </a:pPr>
            <a:r>
              <a:rPr lang="en-US" sz="2400" dirty="0" smtClean="0">
                <a:latin typeface="Roboto Light"/>
                <a:cs typeface="Roboto Light"/>
              </a:rPr>
              <a:t>Spontaneous </a:t>
            </a:r>
            <a:r>
              <a:rPr lang="en-US" sz="2400" dirty="0">
                <a:latin typeface="Roboto Light"/>
                <a:cs typeface="Roboto Light"/>
              </a:rPr>
              <a:t>fluctuations in the blood oxygen level-dependent (BOLD) – signal </a:t>
            </a:r>
          </a:p>
          <a:p>
            <a:endParaRPr lang="en-US" sz="2400" dirty="0">
              <a:latin typeface="Roboto Light"/>
              <a:cs typeface="Roboto Light"/>
            </a:endParaRPr>
          </a:p>
          <a:p>
            <a:r>
              <a:rPr lang="en-US" sz="2400" b="1" dirty="0" smtClean="0">
                <a:latin typeface="Roboto Medium"/>
                <a:cs typeface="Roboto Medium"/>
              </a:rPr>
              <a:t>Goal</a:t>
            </a:r>
            <a:r>
              <a:rPr lang="en-US" sz="2400" b="1" dirty="0">
                <a:latin typeface="Roboto Medium"/>
                <a:cs typeface="Roboto Medium"/>
              </a:rPr>
              <a:t>: </a:t>
            </a:r>
            <a:r>
              <a:rPr lang="en-US" sz="2400" dirty="0">
                <a:latin typeface="Roboto Light"/>
                <a:cs typeface="Roboto Light"/>
              </a:rPr>
              <a:t>to express the original fMRI dataset as a linear combination of basis vectors (PCA) or statistically independent components (ICA) </a:t>
            </a:r>
          </a:p>
        </p:txBody>
      </p:sp>
      <p:sp>
        <p:nvSpPr>
          <p:cNvPr id="4" name="TextBox 3"/>
          <p:cNvSpPr txBox="1"/>
          <p:nvPr/>
        </p:nvSpPr>
        <p:spPr>
          <a:xfrm>
            <a:off x="4154994" y="281015"/>
            <a:ext cx="3878856" cy="769441"/>
          </a:xfrm>
          <a:prstGeom prst="rect">
            <a:avLst/>
          </a:prstGeom>
          <a:noFill/>
        </p:spPr>
        <p:txBody>
          <a:bodyPr wrap="none" rtlCol="0">
            <a:spAutoFit/>
          </a:bodyPr>
          <a:lstStyle/>
          <a:p>
            <a:pPr algn="ctr"/>
            <a:r>
              <a:rPr lang="en-US" sz="4400" dirty="0" smtClean="0">
                <a:solidFill>
                  <a:srgbClr val="FF9F1B"/>
                </a:solidFill>
                <a:latin typeface="Nexa Bold" charset="0"/>
                <a:ea typeface="Nexa Bold" charset="0"/>
                <a:cs typeface="Nexa Bold" charset="0"/>
              </a:rPr>
              <a:t>MODEL FREE</a:t>
            </a:r>
            <a:endParaRPr lang="en-US" sz="4400" dirty="0" smtClean="0">
              <a:solidFill>
                <a:srgbClr val="FF9F1B"/>
              </a:solidFill>
              <a:latin typeface="Nexa Bold" charset="0"/>
              <a:ea typeface="Nexa Bold" charset="0"/>
              <a:cs typeface="Nexa Bold" charset="0"/>
            </a:endParaRPr>
          </a:p>
        </p:txBody>
      </p:sp>
    </p:spTree>
    <p:extLst>
      <p:ext uri="{BB962C8B-B14F-4D97-AF65-F5344CB8AC3E}">
        <p14:creationId xmlns:p14="http://schemas.microsoft.com/office/powerpoint/2010/main" val="41200282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l="-7957" r="-7957"/>
          <a:stretch>
            <a:fillRect/>
          </a:stretch>
        </p:blipFill>
        <p:spPr/>
      </p:pic>
      <p:sp>
        <p:nvSpPr>
          <p:cNvPr id="4" name="Rectangle 3"/>
          <p:cNvSpPr/>
          <p:nvPr/>
        </p:nvSpPr>
        <p:spPr>
          <a:xfrm>
            <a:off x="626533" y="6363166"/>
            <a:ext cx="6096000" cy="276999"/>
          </a:xfrm>
          <a:prstGeom prst="rect">
            <a:avLst/>
          </a:prstGeom>
        </p:spPr>
        <p:txBody>
          <a:bodyPr>
            <a:spAutoFit/>
          </a:bodyPr>
          <a:lstStyle/>
          <a:p>
            <a:r>
              <a:rPr lang="en-US" sz="1200" dirty="0" err="1" smtClean="0">
                <a:latin typeface="Roboto Light"/>
                <a:cs typeface="Roboto Light"/>
              </a:rPr>
              <a:t>Iglasias</a:t>
            </a:r>
            <a:r>
              <a:rPr lang="en-US" sz="1200" dirty="0" smtClean="0">
                <a:latin typeface="Roboto Light"/>
                <a:cs typeface="Roboto Light"/>
              </a:rPr>
              <a:t>, Methods </a:t>
            </a:r>
            <a:r>
              <a:rPr lang="en-US" sz="1200" dirty="0">
                <a:latin typeface="Roboto Light"/>
                <a:cs typeface="Roboto Light"/>
              </a:rPr>
              <a:t>&amp; Models FS 2015 </a:t>
            </a:r>
            <a:endParaRPr lang="en-US" sz="1200" dirty="0">
              <a:latin typeface="Roboto Light"/>
              <a:cs typeface="Roboto Light"/>
            </a:endParaRPr>
          </a:p>
        </p:txBody>
      </p:sp>
    </p:spTree>
    <p:extLst>
      <p:ext uri="{BB962C8B-B14F-4D97-AF65-F5344CB8AC3E}">
        <p14:creationId xmlns:p14="http://schemas.microsoft.com/office/powerpoint/2010/main" val="13244344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l="-10509" r="-10509"/>
          <a:stretch>
            <a:fillRect/>
          </a:stretch>
        </p:blipFill>
        <p:spPr/>
      </p:pic>
      <p:sp>
        <p:nvSpPr>
          <p:cNvPr id="4" name="Rectangle 3"/>
          <p:cNvSpPr/>
          <p:nvPr/>
        </p:nvSpPr>
        <p:spPr>
          <a:xfrm>
            <a:off x="626533" y="6363166"/>
            <a:ext cx="6096000" cy="276999"/>
          </a:xfrm>
          <a:prstGeom prst="rect">
            <a:avLst/>
          </a:prstGeom>
        </p:spPr>
        <p:txBody>
          <a:bodyPr>
            <a:spAutoFit/>
          </a:bodyPr>
          <a:lstStyle/>
          <a:p>
            <a:r>
              <a:rPr lang="en-US" sz="1200" dirty="0" err="1" smtClean="0">
                <a:latin typeface="Roboto Light"/>
                <a:cs typeface="Roboto Light"/>
              </a:rPr>
              <a:t>Iglasias</a:t>
            </a:r>
            <a:r>
              <a:rPr lang="en-US" sz="1200" dirty="0" smtClean="0">
                <a:latin typeface="Roboto Light"/>
                <a:cs typeface="Roboto Light"/>
              </a:rPr>
              <a:t>, Methods </a:t>
            </a:r>
            <a:r>
              <a:rPr lang="en-US" sz="1200" dirty="0">
                <a:latin typeface="Roboto Light"/>
                <a:cs typeface="Roboto Light"/>
              </a:rPr>
              <a:t>&amp; Models FS 2015 </a:t>
            </a:r>
            <a:endParaRPr lang="en-US" sz="1200" dirty="0">
              <a:latin typeface="Roboto Light"/>
              <a:cs typeface="Roboto Light"/>
            </a:endParaRPr>
          </a:p>
        </p:txBody>
      </p:sp>
    </p:spTree>
    <p:extLst>
      <p:ext uri="{BB962C8B-B14F-4D97-AF65-F5344CB8AC3E}">
        <p14:creationId xmlns:p14="http://schemas.microsoft.com/office/powerpoint/2010/main" val="31957140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45456" y="635848"/>
            <a:ext cx="10602685" cy="4893647"/>
          </a:xfrm>
          <a:prstGeom prst="rect">
            <a:avLst/>
          </a:prstGeom>
        </p:spPr>
        <p:txBody>
          <a:bodyPr wrap="square">
            <a:spAutoFit/>
          </a:bodyPr>
          <a:lstStyle/>
          <a:p>
            <a:pPr algn="ctr"/>
            <a:r>
              <a:rPr lang="en-US" sz="4800" dirty="0" smtClean="0">
                <a:solidFill>
                  <a:srgbClr val="FF9F1B"/>
                </a:solidFill>
                <a:latin typeface="Nexa"/>
                <a:cs typeface="Nexa"/>
              </a:rPr>
              <a:t>SPATIAL ICA</a:t>
            </a:r>
          </a:p>
          <a:p>
            <a:endParaRPr lang="en-US" sz="2400" dirty="0" smtClean="0">
              <a:latin typeface="Roboto Light"/>
              <a:cs typeface="Roboto Light"/>
            </a:endParaRPr>
          </a:p>
          <a:p>
            <a:pPr marL="285750" indent="-285750">
              <a:buFont typeface="Arial"/>
              <a:buChar char="•"/>
            </a:pPr>
            <a:r>
              <a:rPr lang="en-US" sz="2400" dirty="0" smtClean="0">
                <a:latin typeface="Roboto Light"/>
                <a:cs typeface="Roboto Light"/>
              </a:rPr>
              <a:t>identifies </a:t>
            </a:r>
            <a:r>
              <a:rPr lang="en-US" sz="2400" dirty="0">
                <a:latin typeface="Roboto Light"/>
                <a:cs typeface="Roboto Light"/>
              </a:rPr>
              <a:t>stationary sets of voxels whose </a:t>
            </a:r>
            <a:r>
              <a:rPr lang="en-US" sz="2400" dirty="0" err="1">
                <a:latin typeface="Roboto Light"/>
                <a:cs typeface="Roboto Light"/>
              </a:rPr>
              <a:t>acivations</a:t>
            </a:r>
            <a:r>
              <a:rPr lang="en-US" sz="2400" dirty="0">
                <a:latin typeface="Roboto Light"/>
                <a:cs typeface="Roboto Light"/>
              </a:rPr>
              <a:t> vary together over time and are maximally distinguishable from other sets. </a:t>
            </a:r>
          </a:p>
          <a:p>
            <a:pPr marL="285750" indent="-285750">
              <a:buFont typeface="Arial"/>
              <a:buChar char="•"/>
            </a:pPr>
            <a:endParaRPr lang="en-US" sz="2400" dirty="0">
              <a:latin typeface="Roboto Light"/>
              <a:cs typeface="Roboto Light"/>
            </a:endParaRPr>
          </a:p>
          <a:p>
            <a:pPr marL="285750" indent="-285750">
              <a:buFont typeface="Arial"/>
              <a:buChar char="•"/>
            </a:pPr>
            <a:r>
              <a:rPr lang="en-US" sz="2400" dirty="0" smtClean="0">
                <a:latin typeface="Roboto Light"/>
                <a:cs typeface="Roboto Light"/>
              </a:rPr>
              <a:t>assumes </a:t>
            </a:r>
            <a:r>
              <a:rPr lang="en-US" sz="2400" dirty="0">
                <a:latin typeface="Roboto Light"/>
                <a:cs typeface="Roboto Light"/>
              </a:rPr>
              <a:t>that fMRI data consist of a set of spatially overlapping components, each with an independent spatial pattern and different time course </a:t>
            </a:r>
          </a:p>
          <a:p>
            <a:pPr marL="285750" indent="-285750">
              <a:buFont typeface="Arial"/>
              <a:buChar char="•"/>
            </a:pPr>
            <a:endParaRPr lang="en-US" sz="2400" dirty="0">
              <a:latin typeface="Roboto Light"/>
              <a:cs typeface="Roboto Light"/>
            </a:endParaRPr>
          </a:p>
          <a:p>
            <a:pPr marL="285750" indent="-285750">
              <a:buFont typeface="Arial"/>
              <a:buChar char="•"/>
            </a:pPr>
            <a:r>
              <a:rPr lang="en-US" sz="2400" dirty="0" smtClean="0">
                <a:latin typeface="Roboto Light"/>
                <a:cs typeface="Roboto Light"/>
              </a:rPr>
              <a:t>the </a:t>
            </a:r>
            <a:r>
              <a:rPr lang="en-US" sz="2400" dirty="0">
                <a:latin typeface="Roboto Light"/>
                <a:cs typeface="Roboto Light"/>
              </a:rPr>
              <a:t>term «independent» means that the algorithm minimizes the overlap between the components, but the components do not need to be </a:t>
            </a:r>
            <a:r>
              <a:rPr lang="en-US" sz="2400" dirty="0" smtClean="0">
                <a:latin typeface="Roboto Light"/>
                <a:cs typeface="Roboto Light"/>
              </a:rPr>
              <a:t>orthogonal </a:t>
            </a:r>
            <a:r>
              <a:rPr lang="en-US" sz="2400" dirty="0">
                <a:latin typeface="Roboto Light"/>
                <a:cs typeface="Roboto Light"/>
              </a:rPr>
              <a:t>with each other </a:t>
            </a:r>
          </a:p>
        </p:txBody>
      </p:sp>
    </p:spTree>
    <p:extLst>
      <p:ext uri="{BB962C8B-B14F-4D97-AF65-F5344CB8AC3E}">
        <p14:creationId xmlns:p14="http://schemas.microsoft.com/office/powerpoint/2010/main" val="33879727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14119" r="-14119"/>
          <a:stretch>
            <a:fillRect/>
          </a:stretch>
        </p:blipFill>
        <p:spPr>
          <a:xfrm>
            <a:off x="-521669" y="-1"/>
            <a:ext cx="7752202" cy="6858000"/>
          </a:xfrm>
        </p:spPr>
      </p:pic>
      <p:sp>
        <p:nvSpPr>
          <p:cNvPr id="5" name="TextBox 4"/>
          <p:cNvSpPr txBox="1"/>
          <p:nvPr/>
        </p:nvSpPr>
        <p:spPr>
          <a:xfrm>
            <a:off x="4842933" y="1277695"/>
            <a:ext cx="6028267" cy="1446550"/>
          </a:xfrm>
          <a:prstGeom prst="rect">
            <a:avLst/>
          </a:prstGeom>
          <a:noFill/>
        </p:spPr>
        <p:txBody>
          <a:bodyPr wrap="square" rtlCol="0">
            <a:spAutoFit/>
          </a:bodyPr>
          <a:lstStyle/>
          <a:p>
            <a:r>
              <a:rPr lang="en-US" sz="4400" dirty="0" smtClean="0">
                <a:solidFill>
                  <a:srgbClr val="FF9F1B"/>
                </a:solidFill>
                <a:latin typeface="Nexa Bold" charset="0"/>
                <a:ea typeface="Nexa Bold" charset="0"/>
                <a:cs typeface="Nexa Bold" charset="0"/>
              </a:rPr>
              <a:t>SEED CORRELATION</a:t>
            </a:r>
            <a:endParaRPr lang="en-US" sz="4400" dirty="0" smtClean="0">
              <a:solidFill>
                <a:srgbClr val="FF9F1B"/>
              </a:solidFill>
              <a:latin typeface="Nexa Bold" charset="0"/>
              <a:ea typeface="Nexa Bold" charset="0"/>
              <a:cs typeface="Nexa Bold" charset="0"/>
            </a:endParaRPr>
          </a:p>
          <a:p>
            <a:r>
              <a:rPr lang="en-US" sz="4400" dirty="0" smtClean="0">
                <a:solidFill>
                  <a:schemeClr val="tx1">
                    <a:lumMod val="75000"/>
                    <a:lumOff val="25000"/>
                  </a:schemeClr>
                </a:solidFill>
                <a:latin typeface="Nexa Bold" charset="0"/>
                <a:ea typeface="Nexa Bold" charset="0"/>
                <a:cs typeface="Nexa Bold" charset="0"/>
              </a:rPr>
              <a:t>VS ICA</a:t>
            </a:r>
            <a:endParaRPr lang="en-US" sz="4400" dirty="0" smtClean="0">
              <a:solidFill>
                <a:schemeClr val="tx1">
                  <a:lumMod val="75000"/>
                  <a:lumOff val="25000"/>
                </a:schemeClr>
              </a:solidFill>
              <a:latin typeface="Nexa Bold" charset="0"/>
              <a:ea typeface="Nexa Bold" charset="0"/>
              <a:cs typeface="Nexa Bold" charset="0"/>
            </a:endParaRPr>
          </a:p>
        </p:txBody>
      </p:sp>
    </p:spTree>
    <p:extLst>
      <p:ext uri="{BB962C8B-B14F-4D97-AF65-F5344CB8AC3E}">
        <p14:creationId xmlns:p14="http://schemas.microsoft.com/office/powerpoint/2010/main" val="34569770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t="-2676" b="-2676"/>
          <a:stretch>
            <a:fillRect/>
          </a:stretch>
        </p:blipFill>
        <p:spPr/>
      </p:pic>
      <p:sp>
        <p:nvSpPr>
          <p:cNvPr id="5" name="TextBox 4"/>
          <p:cNvSpPr txBox="1"/>
          <p:nvPr/>
        </p:nvSpPr>
        <p:spPr>
          <a:xfrm>
            <a:off x="9144000" y="6370135"/>
            <a:ext cx="2468119" cy="276999"/>
          </a:xfrm>
          <a:prstGeom prst="rect">
            <a:avLst/>
          </a:prstGeom>
          <a:noFill/>
        </p:spPr>
        <p:txBody>
          <a:bodyPr wrap="none" rtlCol="0">
            <a:spAutoFit/>
          </a:bodyPr>
          <a:lstStyle/>
          <a:p>
            <a:r>
              <a:rPr lang="en-US" sz="1200" dirty="0" smtClean="0">
                <a:latin typeface="Roboto Light"/>
                <a:cs typeface="Roboto Light"/>
              </a:rPr>
              <a:t>Van </a:t>
            </a:r>
            <a:r>
              <a:rPr lang="en-US" sz="1200" dirty="0" err="1" smtClean="0">
                <a:latin typeface="Roboto Light"/>
                <a:cs typeface="Roboto Light"/>
              </a:rPr>
              <a:t>Dijk</a:t>
            </a:r>
            <a:r>
              <a:rPr lang="en-US" sz="1200" dirty="0" smtClean="0">
                <a:latin typeface="Roboto Light"/>
                <a:cs typeface="Roboto Light"/>
              </a:rPr>
              <a:t> 2010. J. Neurophysiology</a:t>
            </a:r>
            <a:endParaRPr lang="en-US" sz="1200" dirty="0">
              <a:latin typeface="Roboto Light"/>
              <a:cs typeface="Roboto Light"/>
            </a:endParaRPr>
          </a:p>
        </p:txBody>
      </p:sp>
    </p:spTree>
    <p:extLst>
      <p:ext uri="{BB962C8B-B14F-4D97-AF65-F5344CB8AC3E}">
        <p14:creationId xmlns:p14="http://schemas.microsoft.com/office/powerpoint/2010/main" val="11015266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l="-13682" r="-13682"/>
          <a:stretch>
            <a:fillRect/>
          </a:stretch>
        </p:blipFill>
        <p:spPr/>
      </p:pic>
      <p:sp>
        <p:nvSpPr>
          <p:cNvPr id="4" name="Rectangle 3"/>
          <p:cNvSpPr/>
          <p:nvPr/>
        </p:nvSpPr>
        <p:spPr>
          <a:xfrm>
            <a:off x="1253067" y="6501190"/>
            <a:ext cx="778933" cy="35681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4565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flipV="1">
            <a:off x="0" y="900128"/>
            <a:ext cx="12192000" cy="5682342"/>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52825" y="1495358"/>
            <a:ext cx="11116235" cy="1200329"/>
          </a:xfrm>
          <a:prstGeom prst="rect">
            <a:avLst/>
          </a:prstGeom>
          <a:noFill/>
        </p:spPr>
        <p:txBody>
          <a:bodyPr wrap="square" rtlCol="0">
            <a:spAutoFit/>
          </a:bodyPr>
          <a:lstStyle/>
          <a:p>
            <a:pPr algn="ctr"/>
            <a:r>
              <a:rPr lang="en-US" cap="all" dirty="0" smtClean="0">
                <a:solidFill>
                  <a:schemeClr val="bg1"/>
                </a:solidFill>
                <a:latin typeface="Nexa Bold" charset="0"/>
                <a:ea typeface="Nexa Bold" charset="0"/>
                <a:cs typeface="Nexa Bold" charset="0"/>
              </a:rPr>
              <a:t>© 2018 BC CHILDREN’S HOSPITAL MRI RESEARCH FACILITY</a:t>
            </a:r>
          </a:p>
          <a:p>
            <a:pPr algn="ctr"/>
            <a:r>
              <a:rPr lang="en-US" cap="all" dirty="0" smtClean="0">
                <a:solidFill>
                  <a:schemeClr val="bg1"/>
                </a:solidFill>
                <a:latin typeface="Nexa Bold" charset="0"/>
                <a:ea typeface="Nexa Bold" charset="0"/>
                <a:cs typeface="Nexa Bold" charset="0"/>
              </a:rPr>
              <a:t>This </a:t>
            </a:r>
            <a:r>
              <a:rPr lang="en-US" cap="all" dirty="0">
                <a:solidFill>
                  <a:schemeClr val="bg1"/>
                </a:solidFill>
                <a:latin typeface="Nexa Bold" charset="0"/>
                <a:ea typeface="Nexa Bold" charset="0"/>
                <a:cs typeface="Nexa Bold" charset="0"/>
              </a:rPr>
              <a:t>work is licensed under the Creative Commons Attribution</a:t>
            </a:r>
            <a:r>
              <a:rPr lang="en-US" cap="all" dirty="0" smtClean="0">
                <a:solidFill>
                  <a:schemeClr val="bg1"/>
                </a:solidFill>
                <a:latin typeface="Nexa Bold" charset="0"/>
                <a:ea typeface="Nexa Bold" charset="0"/>
                <a:cs typeface="Nexa Bold" charset="0"/>
              </a:rPr>
              <a:t>-NONCOMMERCIAL-</a:t>
            </a:r>
            <a:r>
              <a:rPr lang="en-US" cap="all" dirty="0" err="1" smtClean="0">
                <a:solidFill>
                  <a:schemeClr val="bg1"/>
                </a:solidFill>
                <a:latin typeface="Nexa Bold" charset="0"/>
                <a:ea typeface="Nexa Bold" charset="0"/>
                <a:cs typeface="Nexa Bold" charset="0"/>
              </a:rPr>
              <a:t>ShareAlike</a:t>
            </a:r>
            <a:r>
              <a:rPr lang="en-US" cap="all" dirty="0" smtClean="0">
                <a:solidFill>
                  <a:schemeClr val="bg1"/>
                </a:solidFill>
                <a:latin typeface="Nexa Bold" charset="0"/>
                <a:ea typeface="Nexa Bold" charset="0"/>
                <a:cs typeface="Nexa Bold" charset="0"/>
              </a:rPr>
              <a:t> </a:t>
            </a:r>
            <a:r>
              <a:rPr lang="en-US" cap="all" dirty="0">
                <a:solidFill>
                  <a:schemeClr val="bg1"/>
                </a:solidFill>
                <a:latin typeface="Nexa Bold" charset="0"/>
                <a:ea typeface="Nexa Bold" charset="0"/>
                <a:cs typeface="Nexa Bold" charset="0"/>
              </a:rPr>
              <a:t>4.0 International License. To view a copy of this license, visit </a:t>
            </a:r>
            <a:r>
              <a:rPr lang="en-US" b="1" cap="all" dirty="0">
                <a:solidFill>
                  <a:srgbClr val="FF9F1B"/>
                </a:solidFill>
                <a:latin typeface="Nexa"/>
                <a:cs typeface="Nexa"/>
                <a:hlinkClick r:id="rId3"/>
              </a:rPr>
              <a:t>http://</a:t>
            </a:r>
            <a:r>
              <a:rPr lang="en-US" b="1" cap="all" dirty="0" err="1">
                <a:solidFill>
                  <a:srgbClr val="FF9F1B"/>
                </a:solidFill>
                <a:latin typeface="Nexa"/>
                <a:cs typeface="Nexa"/>
                <a:hlinkClick r:id="rId3"/>
              </a:rPr>
              <a:t>creativecommons.org</a:t>
            </a:r>
            <a:r>
              <a:rPr lang="en-US" b="1" cap="all" dirty="0">
                <a:solidFill>
                  <a:srgbClr val="FF9F1B"/>
                </a:solidFill>
                <a:latin typeface="Nexa"/>
                <a:cs typeface="Nexa"/>
                <a:hlinkClick r:id="rId3"/>
              </a:rPr>
              <a:t>/licenses/by-</a:t>
            </a:r>
            <a:r>
              <a:rPr lang="en-US" b="1" cap="all" dirty="0" err="1">
                <a:solidFill>
                  <a:srgbClr val="FF9F1B"/>
                </a:solidFill>
                <a:latin typeface="Nexa"/>
                <a:cs typeface="Nexa"/>
                <a:hlinkClick r:id="rId3"/>
              </a:rPr>
              <a:t>nc</a:t>
            </a:r>
            <a:r>
              <a:rPr lang="en-US" b="1" cap="all" dirty="0">
                <a:solidFill>
                  <a:srgbClr val="FF9F1B"/>
                </a:solidFill>
                <a:latin typeface="Nexa"/>
                <a:cs typeface="Nexa"/>
                <a:hlinkClick r:id="rId3"/>
              </a:rPr>
              <a:t>-</a:t>
            </a:r>
            <a:r>
              <a:rPr lang="en-US" b="1" cap="all" dirty="0" err="1">
                <a:solidFill>
                  <a:srgbClr val="FF9F1B"/>
                </a:solidFill>
                <a:latin typeface="Nexa"/>
                <a:cs typeface="Nexa"/>
                <a:hlinkClick r:id="rId3"/>
              </a:rPr>
              <a:t>sa</a:t>
            </a:r>
            <a:r>
              <a:rPr lang="en-US" b="1" cap="all" dirty="0">
                <a:solidFill>
                  <a:srgbClr val="FF9F1B"/>
                </a:solidFill>
                <a:latin typeface="Nexa"/>
                <a:cs typeface="Nexa"/>
                <a:hlinkClick r:id="rId3"/>
              </a:rPr>
              <a:t>/4.0/</a:t>
            </a:r>
            <a:r>
              <a:rPr lang="en-US" dirty="0"/>
              <a:t>.</a:t>
            </a:r>
            <a:r>
              <a:rPr lang="en-US" cap="all" dirty="0" smtClean="0">
                <a:solidFill>
                  <a:schemeClr val="bg1"/>
                </a:solidFill>
                <a:latin typeface="Nexa Bold" charset="0"/>
                <a:ea typeface="Nexa Bold" charset="0"/>
                <a:cs typeface="Nexa Bold" charset="0"/>
              </a:rPr>
              <a:t>.</a:t>
            </a:r>
          </a:p>
        </p:txBody>
      </p:sp>
      <p:sp>
        <p:nvSpPr>
          <p:cNvPr id="7" name="Rectangle 6"/>
          <p:cNvSpPr/>
          <p:nvPr/>
        </p:nvSpPr>
        <p:spPr>
          <a:xfrm flipV="1">
            <a:off x="0" y="0"/>
            <a:ext cx="12192000" cy="1175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842898" y="5602489"/>
            <a:ext cx="2506206" cy="2506206"/>
          </a:xfrm>
          <a:prstGeom prst="rect">
            <a:avLst/>
          </a:prstGeom>
          <a:noFill/>
          <a:ln w="1905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142970" y="3619341"/>
            <a:ext cx="3906070" cy="707886"/>
          </a:xfrm>
          <a:prstGeom prst="rect">
            <a:avLst/>
          </a:prstGeom>
          <a:noFill/>
        </p:spPr>
        <p:txBody>
          <a:bodyPr wrap="none" rtlCol="0">
            <a:spAutoFit/>
          </a:bodyPr>
          <a:lstStyle/>
          <a:p>
            <a:pPr algn="ctr"/>
            <a:r>
              <a:rPr lang="en-US" sz="4000" spc="600" dirty="0" smtClean="0">
                <a:solidFill>
                  <a:schemeClr val="bg1"/>
                </a:solidFill>
                <a:latin typeface="Nexa Bold" charset="0"/>
                <a:ea typeface="Nexa Bold" charset="0"/>
                <a:cs typeface="Nexa Bold" charset="0"/>
              </a:rPr>
              <a:t>THANK YOU</a:t>
            </a:r>
          </a:p>
        </p:txBody>
      </p:sp>
      <p:cxnSp>
        <p:nvCxnSpPr>
          <p:cNvPr id="28" name="Straight Connector 27"/>
          <p:cNvCxnSpPr/>
          <p:nvPr/>
        </p:nvCxnSpPr>
        <p:spPr>
          <a:xfrm>
            <a:off x="5813728" y="272310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pic>
        <p:nvPicPr>
          <p:cNvPr id="3" name="Picture Placeholder 2" descr="cc.logo.large.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67868" b="-67868"/>
          <a:stretch>
            <a:fillRect/>
          </a:stretch>
        </p:blipFill>
        <p:spPr>
          <a:xfrm>
            <a:off x="179292" y="-627505"/>
            <a:ext cx="4159932" cy="2339966"/>
          </a:xfr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8359" y="288128"/>
            <a:ext cx="611999" cy="611999"/>
          </a:xfrm>
          <a:prstGeom prst="rect">
            <a:avLst/>
          </a:prstGeom>
        </p:spPr>
      </p:pic>
      <p:pic>
        <p:nvPicPr>
          <p:cNvPr id="20" name="Picture 19" descr="sa.larg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04070" y="288128"/>
            <a:ext cx="611999" cy="611999"/>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10504" y="288128"/>
            <a:ext cx="611999" cy="611999"/>
          </a:xfrm>
          <a:prstGeom prst="rect">
            <a:avLst/>
          </a:prstGeom>
        </p:spPr>
      </p:pic>
      <p:sp>
        <p:nvSpPr>
          <p:cNvPr id="23" name="TextBox 22"/>
          <p:cNvSpPr txBox="1"/>
          <p:nvPr/>
        </p:nvSpPr>
        <p:spPr>
          <a:xfrm>
            <a:off x="677333" y="6111982"/>
            <a:ext cx="1918151" cy="261610"/>
          </a:xfrm>
          <a:prstGeom prst="rect">
            <a:avLst/>
          </a:prstGeom>
          <a:noFill/>
        </p:spPr>
        <p:txBody>
          <a:bodyPr wrap="none" rtlCol="0">
            <a:spAutoFit/>
          </a:bodyPr>
          <a:lstStyle/>
          <a:p>
            <a:r>
              <a:rPr lang="en-US" sz="1100" i="1" spc="600" dirty="0" smtClean="0">
                <a:solidFill>
                  <a:schemeClr val="bg1"/>
                </a:solidFill>
                <a:latin typeface="Roboto Light" charset="0"/>
                <a:ea typeface="Roboto Light" charset="0"/>
                <a:cs typeface="Roboto Light" charset="0"/>
              </a:rPr>
              <a:t>BCCH MRI Research Facility</a:t>
            </a:r>
            <a:endParaRPr lang="en-US" sz="1100" i="1" spc="600" dirty="0">
              <a:solidFill>
                <a:schemeClr val="bg1"/>
              </a:solidFill>
              <a:latin typeface="Roboto Light" charset="0"/>
              <a:ea typeface="Roboto Light" charset="0"/>
              <a:cs typeface="Roboto Light" charset="0"/>
            </a:endParaRPr>
          </a:p>
        </p:txBody>
      </p:sp>
      <p:pic>
        <p:nvPicPr>
          <p:cNvPr id="5" name="Picture 4" descr="nc.larg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06214" y="288128"/>
            <a:ext cx="612000" cy="612000"/>
          </a:xfrm>
          <a:prstGeom prst="rect">
            <a:avLst/>
          </a:prstGeom>
        </p:spPr>
      </p:pic>
    </p:spTree>
    <p:extLst>
      <p:ext uri="{BB962C8B-B14F-4D97-AF65-F5344CB8AC3E}">
        <p14:creationId xmlns:p14="http://schemas.microsoft.com/office/powerpoint/2010/main" val="343969820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l="-8357" r="-8357"/>
          <a:stretch>
            <a:fillRect/>
          </a:stretch>
        </p:blipFill>
        <p:spPr/>
      </p:pic>
      <p:sp>
        <p:nvSpPr>
          <p:cNvPr id="4" name="Rectangle 3"/>
          <p:cNvSpPr/>
          <p:nvPr/>
        </p:nvSpPr>
        <p:spPr>
          <a:xfrm>
            <a:off x="193396" y="5780097"/>
            <a:ext cx="4246402" cy="830997"/>
          </a:xfrm>
          <a:prstGeom prst="rect">
            <a:avLst/>
          </a:prstGeom>
        </p:spPr>
        <p:txBody>
          <a:bodyPr wrap="square">
            <a:spAutoFit/>
          </a:bodyPr>
          <a:lstStyle/>
          <a:p>
            <a:pPr algn="r"/>
            <a:r>
              <a:rPr lang="en-US" sz="1200" dirty="0">
                <a:latin typeface="Roboto Light"/>
                <a:cs typeface="Roboto Light"/>
              </a:rPr>
              <a:t>Ashby F. (2015) An Introduction to fMRI. In: </a:t>
            </a:r>
            <a:r>
              <a:rPr lang="en-US" sz="1200" dirty="0" err="1">
                <a:latin typeface="Roboto Light"/>
                <a:cs typeface="Roboto Light"/>
              </a:rPr>
              <a:t>Forstmann</a:t>
            </a:r>
            <a:r>
              <a:rPr lang="en-US" sz="1200" dirty="0">
                <a:latin typeface="Roboto Light"/>
                <a:cs typeface="Roboto Light"/>
              </a:rPr>
              <a:t> B., </a:t>
            </a:r>
            <a:r>
              <a:rPr lang="en-US" sz="1200" dirty="0" err="1">
                <a:latin typeface="Roboto Light"/>
                <a:cs typeface="Roboto Light"/>
              </a:rPr>
              <a:t>Wagenmakers</a:t>
            </a:r>
            <a:r>
              <a:rPr lang="en-US" sz="1200" dirty="0">
                <a:latin typeface="Roboto Light"/>
                <a:cs typeface="Roboto Light"/>
              </a:rPr>
              <a:t> EJ. (</a:t>
            </a:r>
            <a:r>
              <a:rPr lang="en-US" sz="1200" dirty="0" err="1">
                <a:latin typeface="Roboto Light"/>
                <a:cs typeface="Roboto Light"/>
              </a:rPr>
              <a:t>eds</a:t>
            </a:r>
            <a:r>
              <a:rPr lang="en-US" sz="1200" dirty="0">
                <a:latin typeface="Roboto Light"/>
                <a:cs typeface="Roboto Light"/>
              </a:rPr>
              <a:t>) An Introduction to Model-Based Cognitive Neuroscience. Springer, New York, </a:t>
            </a:r>
            <a:r>
              <a:rPr lang="en-US" sz="1200" dirty="0" smtClean="0">
                <a:latin typeface="Roboto Light"/>
                <a:cs typeface="Roboto Light"/>
              </a:rPr>
              <a:t>NY. </a:t>
            </a:r>
            <a:r>
              <a:rPr lang="fr-FR" sz="1200" dirty="0" err="1">
                <a:latin typeface="Roboto Light"/>
                <a:cs typeface="Roboto Light"/>
              </a:rPr>
              <a:t>https</a:t>
            </a:r>
            <a:r>
              <a:rPr lang="fr-FR" sz="1200" dirty="0">
                <a:latin typeface="Roboto Light"/>
                <a:cs typeface="Roboto Light"/>
              </a:rPr>
              <a:t>://</a:t>
            </a:r>
            <a:r>
              <a:rPr lang="fr-FR" sz="1200" dirty="0" err="1">
                <a:latin typeface="Roboto Light"/>
                <a:cs typeface="Roboto Light"/>
              </a:rPr>
              <a:t>doi.org</a:t>
            </a:r>
            <a:r>
              <a:rPr lang="fr-FR" sz="1200" dirty="0">
                <a:latin typeface="Roboto Light"/>
                <a:cs typeface="Roboto Light"/>
              </a:rPr>
              <a:t>/10.1007/978-1-4939-2236-9_5</a:t>
            </a:r>
            <a:endParaRPr lang="en-US" sz="1200" dirty="0">
              <a:latin typeface="Roboto Light"/>
              <a:cs typeface="Roboto Light"/>
            </a:endParaRPr>
          </a:p>
        </p:txBody>
      </p:sp>
    </p:spTree>
    <p:extLst>
      <p:ext uri="{BB962C8B-B14F-4D97-AF65-F5344CB8AC3E}">
        <p14:creationId xmlns:p14="http://schemas.microsoft.com/office/powerpoint/2010/main" val="1352061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16940" y="331440"/>
            <a:ext cx="2558135" cy="707886"/>
          </a:xfrm>
          <a:prstGeom prst="rect">
            <a:avLst/>
          </a:prstGeom>
          <a:noFill/>
        </p:spPr>
        <p:txBody>
          <a:bodyPr wrap="none" rtlCol="0">
            <a:spAutoFit/>
          </a:bodyPr>
          <a:lstStyle/>
          <a:p>
            <a:pPr algn="ctr"/>
            <a:r>
              <a:rPr lang="en-US" sz="2000" dirty="0" smtClean="0">
                <a:solidFill>
                  <a:schemeClr val="bg1"/>
                </a:solidFill>
                <a:latin typeface="Nexa Bold" charset="0"/>
                <a:ea typeface="Nexa Bold" charset="0"/>
                <a:cs typeface="Nexa Bold" charset="0"/>
              </a:rPr>
              <a:t>WEEK 4</a:t>
            </a:r>
          </a:p>
          <a:p>
            <a:pPr algn="ctr"/>
            <a:r>
              <a:rPr lang="en-US" sz="2000" dirty="0" smtClean="0">
                <a:solidFill>
                  <a:schemeClr val="bg1"/>
                </a:solidFill>
                <a:latin typeface="Nexa Bold" charset="0"/>
                <a:ea typeface="Nexa Bold" charset="0"/>
                <a:cs typeface="Nexa Bold" charset="0"/>
              </a:rPr>
              <a:t>FUNCTIONAL MRI I</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08062" y="2940424"/>
            <a:ext cx="5975915" cy="707886"/>
          </a:xfrm>
          <a:prstGeom prst="rect">
            <a:avLst/>
          </a:prstGeom>
          <a:noFill/>
        </p:spPr>
        <p:txBody>
          <a:bodyPr wrap="none" rtlCol="0">
            <a:spAutoFit/>
          </a:bodyPr>
          <a:lstStyle/>
          <a:p>
            <a:pPr algn="ctr"/>
            <a:r>
              <a:rPr lang="en-US" sz="4000" spc="1400" dirty="0" smtClean="0">
                <a:solidFill>
                  <a:schemeClr val="bg1"/>
                </a:solidFill>
                <a:latin typeface="Roboto Light"/>
                <a:ea typeface="Nexa Bold" charset="0"/>
                <a:cs typeface="Roboto Light"/>
              </a:rPr>
              <a:t>TODAY’S CLASS</a:t>
            </a:r>
          </a:p>
        </p:txBody>
      </p:sp>
      <p:sp>
        <p:nvSpPr>
          <p:cNvPr id="3" name="Rectangle 2"/>
          <p:cNvSpPr/>
          <p:nvPr/>
        </p:nvSpPr>
        <p:spPr>
          <a:xfrm>
            <a:off x="4391890" y="3870855"/>
            <a:ext cx="3435255" cy="2015936"/>
          </a:xfrm>
          <a:prstGeom prst="rect">
            <a:avLst/>
          </a:prstGeom>
        </p:spPr>
        <p:txBody>
          <a:bodyPr wrap="none">
            <a:spAutoFit/>
          </a:bodyPr>
          <a:lstStyle/>
          <a:p>
            <a:pPr algn="ctr">
              <a:spcAft>
                <a:spcPts val="1800"/>
              </a:spcAft>
            </a:pPr>
            <a:r>
              <a:rPr lang="en-US" sz="2000" dirty="0" smtClean="0">
                <a:solidFill>
                  <a:srgbClr val="FFFFFF"/>
                </a:solidFill>
                <a:latin typeface="Roboto Light"/>
                <a:cs typeface="Roboto Light"/>
              </a:rPr>
              <a:t>Experimental Design</a:t>
            </a:r>
          </a:p>
          <a:p>
            <a:pPr algn="ctr">
              <a:spcAft>
                <a:spcPts val="1800"/>
              </a:spcAft>
            </a:pPr>
            <a:r>
              <a:rPr lang="en-US" sz="2000" dirty="0" smtClean="0">
                <a:solidFill>
                  <a:srgbClr val="FFFFFF"/>
                </a:solidFill>
                <a:latin typeface="Roboto Light"/>
                <a:cs typeface="Roboto Light"/>
              </a:rPr>
              <a:t>Modeling the BOLD response</a:t>
            </a:r>
          </a:p>
          <a:p>
            <a:pPr algn="ctr">
              <a:spcAft>
                <a:spcPts val="1800"/>
              </a:spcAft>
            </a:pPr>
            <a:r>
              <a:rPr lang="en-US" sz="2000" dirty="0" smtClean="0">
                <a:solidFill>
                  <a:srgbClr val="FFFFFF"/>
                </a:solidFill>
                <a:latin typeface="Roboto Light"/>
                <a:cs typeface="Roboto Light"/>
              </a:rPr>
              <a:t>Stimulus Based designs</a:t>
            </a:r>
          </a:p>
          <a:p>
            <a:pPr algn="ctr">
              <a:spcAft>
                <a:spcPts val="1800"/>
              </a:spcAft>
            </a:pPr>
            <a:r>
              <a:rPr lang="en-US" sz="2000" dirty="0" err="1" smtClean="0">
                <a:solidFill>
                  <a:srgbClr val="FFFFFF"/>
                </a:solidFill>
                <a:latin typeface="Roboto Light"/>
                <a:cs typeface="Roboto Light"/>
              </a:rPr>
              <a:t>Freerunning</a:t>
            </a:r>
            <a:r>
              <a:rPr lang="en-US" sz="2000" dirty="0" smtClean="0">
                <a:solidFill>
                  <a:srgbClr val="FFFFFF"/>
                </a:solidFill>
                <a:latin typeface="Roboto Light"/>
                <a:cs typeface="Roboto Light"/>
              </a:rPr>
              <a:t> designs</a:t>
            </a:r>
            <a:endParaRPr lang="en-US" sz="2000" dirty="0">
              <a:solidFill>
                <a:srgbClr val="FFFFFF"/>
              </a:solidFill>
              <a:latin typeface="Roboto Light"/>
              <a:cs typeface="Roboto Light"/>
            </a:endParaRPr>
          </a:p>
        </p:txBody>
      </p:sp>
    </p:spTree>
    <p:extLst>
      <p:ext uri="{BB962C8B-B14F-4D97-AF65-F5344CB8AC3E}">
        <p14:creationId xmlns:p14="http://schemas.microsoft.com/office/powerpoint/2010/main" val="41567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3870</TotalTime>
  <Words>3176</Words>
  <Application>Microsoft Macintosh PowerPoint</Application>
  <PresentationFormat>Custom</PresentationFormat>
  <Paragraphs>646</Paragraphs>
  <Slides>89</Slides>
  <Notes>89</Notes>
  <HiddenSlides>0</HiddenSlides>
  <MMClips>0</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Lynne J. Williams</cp:lastModifiedBy>
  <cp:revision>452</cp:revision>
  <dcterms:created xsi:type="dcterms:W3CDTF">2016-05-17T02:28:19Z</dcterms:created>
  <dcterms:modified xsi:type="dcterms:W3CDTF">2018-05-22T16:47:30Z</dcterms:modified>
</cp:coreProperties>
</file>